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77"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5" r:id="rId20"/>
  </p:sldIdLst>
  <p:sldSz cx="18288000" cy="10287000"/>
  <p:notesSz cx="6858000" cy="9144000"/>
  <p:embeddedFontLst>
    <p:embeddedFont>
      <p:font typeface="Franklin Gothic Demi Cond" panose="020B0706030402020204" pitchFamily="34" charset="0"/>
      <p:regular r:id="rId22"/>
    </p:embeddedFont>
    <p:embeddedFont>
      <p:font typeface="ITC Franklin Gothic LT Condensed Semi-Bold" panose="020B0604020202020204" charset="0"/>
      <p:regular r:id="rId23"/>
    </p:embeddedFont>
    <p:embeddedFont>
      <p:font typeface="Open Sans Bold" panose="020B0604020202020204" charset="0"/>
      <p:regular r:id="rId24"/>
    </p:embeddedFont>
    <p:embeddedFont>
      <p:font typeface="Tahoma" panose="020B0604030504040204" pitchFamily="34" charset="0"/>
      <p:regular r:id="rId25"/>
      <p:bold r:id="rId26"/>
    </p:embeddedFont>
    <p:embeddedFont>
      <p:font typeface="Tahoma Bold" panose="020B0804030504040204" pitchFamily="34" charset="0"/>
      <p:regular r:id="rId27"/>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5835" autoAdjust="0"/>
  </p:normalViewPr>
  <p:slideViewPr>
    <p:cSldViewPr>
      <p:cViewPr varScale="1">
        <p:scale>
          <a:sx n="64" d="100"/>
          <a:sy n="64" d="100"/>
        </p:scale>
        <p:origin x="11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30.07.2024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vision of National Association of Intercollegiate Athletics (NAIA) Champions of Character program is to change the culture of sport. Its mission is to provide training to instill the values that build character so students, coaches and parents know, do and value the right thing on and off the field. </a:t>
            </a:r>
          </a:p>
          <a:p>
            <a:endParaRPr lang="en-US"/>
          </a:p>
          <a:p>
            <a:r>
              <a:rPr lang="en-US"/>
              <a:t>The NAIA is the only athletic association committed to</a:t>
            </a:r>
          </a:p>
          <a:p>
            <a:r>
              <a:rPr lang="en-US"/>
              <a:t>“Character-driven Athletics”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Each NAIA institution has a Champions of Character® Liaison who implements the program. Make sure to name and identify your campus CofC Liaison for the group.</a:t>
            </a:r>
          </a:p>
          <a:p>
            <a:r>
              <a:rPr lang="en-US" dirty="0"/>
              <a:t>1) Character Education: Professional Development</a:t>
            </a:r>
          </a:p>
          <a:p>
            <a:endParaRPr lang="en-US" dirty="0"/>
          </a:p>
          <a:p>
            <a:r>
              <a:rPr lang="en-US" dirty="0"/>
              <a:t>2) Hospitality and Game Management: Conduct in Competition</a:t>
            </a:r>
          </a:p>
          <a:p>
            <a:endParaRPr lang="en-US" dirty="0"/>
          </a:p>
          <a:p>
            <a:r>
              <a:rPr lang="en-US" dirty="0"/>
              <a:t>3) Share the Character Message</a:t>
            </a:r>
          </a:p>
          <a:p>
            <a:endParaRPr lang="en-US" dirty="0"/>
          </a:p>
          <a:p>
            <a:r>
              <a:rPr lang="en-US" dirty="0"/>
              <a:t>4) Promote and Recognize Character: Awards and Recognition</a:t>
            </a:r>
          </a:p>
          <a:p>
            <a:endParaRPr lang="en-US" dirty="0"/>
          </a:p>
          <a:p>
            <a:r>
              <a:rPr lang="en-US" dirty="0"/>
              <a:t>5) Oversight and Assessment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Champions of Character® connects communities and NAIA Championships across the U.S.</a:t>
            </a:r>
          </a:p>
          <a:p>
            <a:endParaRPr lang="en-US"/>
          </a:p>
          <a:p>
            <a:r>
              <a:rPr lang="en-US"/>
              <a:t>Championship hosts are free to choose the Champions of Character activity that best fits their championship and community.</a:t>
            </a:r>
          </a:p>
          <a:p>
            <a:endParaRPr lang="en-US"/>
          </a:p>
          <a:p>
            <a:r>
              <a:rPr lang="en-US"/>
              <a:t>Teaming Up For Character events and NAIA Championships are designed to promote the five-core</a:t>
            </a:r>
          </a:p>
          <a:p>
            <a:r>
              <a:rPr lang="en-US"/>
              <a:t>values of Integrity, Respect, Responsibility, Sportsmanship and Servant Leadership to local youth in</a:t>
            </a:r>
          </a:p>
          <a:p>
            <a:r>
              <a:rPr lang="en-US"/>
              <a:t>your community. NAIA student-athletes will interact with elementary school, middle school or youth</a:t>
            </a:r>
          </a:p>
          <a:p>
            <a:r>
              <a:rPr lang="en-US"/>
              <a:t>organizations through school visits or sport clinics to deliver the Champions of Character message.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Coaches have an overwhelming influence in shaping the lives of the more than 83,000 NAIA student-athletes. With that influence comes an obligation to develop each student-athlete in line with the NAIA’s Five Core Values–integrity, respect, responsibility, sportsmanship, and servant leadership.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Hospitality and Game Management:  Conduct in Competition</a:t>
            </a:r>
          </a:p>
          <a:p>
            <a:r>
              <a:rPr lang="en-US" dirty="0"/>
              <a:t>a. Oversee athletic events including Conduct in Competition Guide</a:t>
            </a:r>
          </a:p>
          <a:p>
            <a:r>
              <a:rPr lang="en-US"/>
              <a:t>b.Conduct </a:t>
            </a:r>
            <a:r>
              <a:rPr lang="en-US" dirty="0"/>
              <a:t>contests according to the NAIA’s standard for game management</a:t>
            </a:r>
          </a:p>
          <a:p>
            <a:r>
              <a:rPr lang="en-US" dirty="0"/>
              <a:t>c. Use NAIA resources to promote your Champions of Character program prior to and during the event.</a:t>
            </a:r>
          </a:p>
          <a:p>
            <a:r>
              <a:rPr lang="en-US" dirty="0"/>
              <a:t>d. Use the PA announcements at the start of each contest.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800" b="0" i="0" dirty="0">
                <a:solidFill>
                  <a:srgbClr val="444444"/>
                </a:solidFill>
                <a:effectLst/>
                <a:highlight>
                  <a:srgbClr val="FFFFFF"/>
                </a:highlight>
                <a:latin typeface="Arial" panose="020B0604020202020204" pitchFamily="34" charset="0"/>
              </a:rPr>
              <a:t>In 1947, Wooden and the Indiana State Sycamores won the conference title and received an invitation to the NAIB, now the NAIA, national tournament at Municipal Auditorium in Kansas City, Missouri. Wooden refused the invitation citing the policy that banned African American players from competing. Wooden declined to compete if a member of his squad, Clarence Walker, was not allowed to participate. The following year, the NAIB changed its policy, and Wooden with Walker, guided the Sycamores to the national championship game losing to Louisville, 82-70.</a:t>
            </a:r>
            <a:br>
              <a:rPr lang="en-US" sz="1800" b="0" i="0" dirty="0">
                <a:solidFill>
                  <a:srgbClr val="444444"/>
                </a:solidFill>
                <a:effectLst/>
                <a:highlight>
                  <a:srgbClr val="FFFFFF"/>
                </a:highlight>
                <a:latin typeface="Arial" panose="020B0604020202020204" pitchFamily="34" charset="0"/>
              </a:rPr>
            </a:br>
            <a:br>
              <a:rPr lang="en-US" sz="1800" b="0" i="0" dirty="0">
                <a:solidFill>
                  <a:srgbClr val="444444"/>
                </a:solidFill>
                <a:effectLst/>
                <a:highlight>
                  <a:srgbClr val="FFFFFF"/>
                </a:highlight>
                <a:latin typeface="Arial" panose="020B0604020202020204" pitchFamily="34" charset="0"/>
              </a:rPr>
            </a:br>
            <a:r>
              <a:rPr lang="en-US" sz="1800" b="0" i="0" dirty="0">
                <a:solidFill>
                  <a:srgbClr val="444444"/>
                </a:solidFill>
                <a:effectLst/>
                <a:highlight>
                  <a:srgbClr val="FFFFFF"/>
                </a:highlight>
                <a:latin typeface="Arial" panose="020B0604020202020204" pitchFamily="34" charset="0"/>
              </a:rPr>
              <a:t>Perhaps his actions opened the door for Tennessee State and Coach John McLendon to win the first of three consecutive national championships in years to follow. </a:t>
            </a:r>
            <a:r>
              <a:rPr lang="en-US" sz="1800" b="0" i="0" dirty="0" err="1">
                <a:solidFill>
                  <a:srgbClr val="444444"/>
                </a:solidFill>
                <a:effectLst/>
                <a:highlight>
                  <a:srgbClr val="FFFFFF"/>
                </a:highlight>
                <a:latin typeface="Arial" panose="020B0604020202020204" pitchFamily="34" charset="0"/>
              </a:rPr>
              <a:t>Wooden's</a:t>
            </a:r>
            <a:r>
              <a:rPr lang="en-US" sz="1800" b="0" i="0" dirty="0">
                <a:solidFill>
                  <a:srgbClr val="444444"/>
                </a:solidFill>
                <a:effectLst/>
                <a:highlight>
                  <a:srgbClr val="FFFFFF"/>
                </a:highlight>
                <a:latin typeface="Arial" panose="020B0604020202020204" pitchFamily="34" charset="0"/>
              </a:rPr>
              <a:t> involvement in breaking the color barrier in college athletics, and his story in doing so, signified his principles as a human being. Although his coaching career in the NAIA was limited to two years, his contribution and stance for justice remains a cornerstone of the NAIA legacy. </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Champions of Character program helps participants find the balance by keeping five core values – integrity, respect, responsibility, sportsmanship, and servant leadership – at the heart of the athletics experience.</a:t>
            </a:r>
          </a:p>
          <a:p>
            <a:endParaRPr lang="en-US"/>
          </a:p>
          <a:p>
            <a:r>
              <a:rPr lang="en-US"/>
              <a:t>For more than two decades, Champions of Character has been making a difference in developing athletes, coaches and parents of character.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SA provide examples of integrity; challenge them and ask for examples of integrity outside of athletics. What does it look like off the field?</a:t>
            </a:r>
          </a:p>
          <a:p>
            <a:endParaRPr lang="en-US"/>
          </a:p>
          <a:p>
            <a:r>
              <a:rPr lang="en-US"/>
              <a:t>Integrity is a choice of behaviors displayed in small daily decisions. Athletes have actions that follow their words and beliefs. Their yes means yes and no means no. Their word is good, their handshake confirms the deal and their signature is worth something. They are worthy of respect. The first step to building a successful team is surrounding yourself with people of integrity. Integrity is a simple concept. For the person of integrity life may not be any easier, but it is simpler. It is not always easy to do what is ethically correct, but it is simple to know which path is most ethical and then exercise that option.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SA provide examples of respect; challenge them and ask for examples of respect outside of athletics. What does it look like off the field?</a:t>
            </a:r>
          </a:p>
          <a:p>
            <a:endParaRPr lang="en-US"/>
          </a:p>
          <a:p>
            <a:r>
              <a:rPr lang="en-US"/>
              <a:t>Athletes are to be accountable. Accountability is demonstrated by taking responsibility and action for whatever happens to you, and builds trust between teammates. An athlete becomes known for being reliable and someone people can count on when it comes to work that must be performed. Reliability is developed from daily work habits.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SA provide examples of responsibility; challenge them and ask for examples of responsibility outside of athletics. What does it look like off the field?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SA provide examples of sportsmanship; challenge them and ask for examples of sportsmanship outside of athletics. What does it look like off the field?</a:t>
            </a:r>
          </a:p>
          <a:p>
            <a:endParaRPr lang="en-US"/>
          </a:p>
          <a:p>
            <a:r>
              <a:rPr lang="en-US"/>
              <a:t>An athlete of character understands and can model sportsmanship. Sportsmanship is a concrete measure of your understanding of and commitment to fair play, ethical behavior and integrity – spirit of benevolence and genuine consideration for others. Sportsmanship is not a passive activity of acceptance. Rather, it is a positive reaffirmation of the fact that an athlete is disciplined enough to have perspective, maintain poise and do what is best for his or her teammates.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SA provide examples of servant leadership; challenge them and ask for examples of servant leadership outside of athletics. What does it look like off the field?</a:t>
            </a:r>
          </a:p>
          <a:p>
            <a:endParaRPr lang="en-US"/>
          </a:p>
          <a:p>
            <a:r>
              <a:rPr lang="en-US"/>
              <a:t>An athlete of character understands and can demonstrate a “team-first attitude.” Athletes in leadership positions understand and can model servant leadership. These athletes always put the needs of the team ahead of their own. Being part of a team involves an intentional step from independence (me first) to interdependence (we first). One of the best examples of being a “wefirst” teammate is when a player accepts a role on a team.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ideo" Target="https://www.youtube.com/embed/_pEY_12A4zc?feature=oembe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7.jpeg"/><Relationship Id="rId7"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7613" b="-164"/>
            </a:stretch>
          </a:blipFill>
        </p:spPr>
        <p:txBody>
          <a:bodyPr/>
          <a:lstStyle/>
          <a:p>
            <a:endParaRPr lang="en-US" dirty="0"/>
          </a:p>
        </p:txBody>
      </p:sp>
      <p:grpSp>
        <p:nvGrpSpPr>
          <p:cNvPr id="3" name="Group 3"/>
          <p:cNvGrpSpPr/>
          <p:nvPr/>
        </p:nvGrpSpPr>
        <p:grpSpPr>
          <a:xfrm rot="-5400000">
            <a:off x="8033236" y="8230"/>
            <a:ext cx="10287000" cy="10270541"/>
            <a:chOff x="0" y="0"/>
            <a:chExt cx="6350000" cy="6339840"/>
          </a:xfrm>
        </p:grpSpPr>
        <p:sp>
          <p:nvSpPr>
            <p:cNvPr id="4" name="Freeform 4"/>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D52130"/>
            </a:solidFill>
          </p:spPr>
          <p:txBody>
            <a:bodyPr/>
            <a:lstStyle/>
            <a:p>
              <a:endParaRPr lang="en-US"/>
            </a:p>
          </p:txBody>
        </p:sp>
      </p:grpSp>
      <p:grpSp>
        <p:nvGrpSpPr>
          <p:cNvPr id="5" name="Group 5"/>
          <p:cNvGrpSpPr/>
          <p:nvPr/>
        </p:nvGrpSpPr>
        <p:grpSpPr>
          <a:xfrm>
            <a:off x="1066800" y="7607294"/>
            <a:ext cx="4908265" cy="924268"/>
            <a:chOff x="0" y="0"/>
            <a:chExt cx="8253694" cy="1554240"/>
          </a:xfrm>
        </p:grpSpPr>
        <p:sp>
          <p:nvSpPr>
            <p:cNvPr id="6" name="Freeform 6"/>
            <p:cNvSpPr/>
            <p:nvPr/>
          </p:nvSpPr>
          <p:spPr>
            <a:xfrm>
              <a:off x="0" y="0"/>
              <a:ext cx="8253694" cy="1554240"/>
            </a:xfrm>
            <a:custGeom>
              <a:avLst/>
              <a:gdLst/>
              <a:ahLst/>
              <a:cxnLst/>
              <a:rect l="l" t="t" r="r" b="b"/>
              <a:pathLst>
                <a:path w="8253694" h="1554240">
                  <a:moveTo>
                    <a:pt x="0" y="0"/>
                  </a:moveTo>
                  <a:lnTo>
                    <a:pt x="0" y="1554240"/>
                  </a:lnTo>
                  <a:lnTo>
                    <a:pt x="8253694" y="1554240"/>
                  </a:lnTo>
                  <a:lnTo>
                    <a:pt x="8253694" y="0"/>
                  </a:lnTo>
                  <a:lnTo>
                    <a:pt x="0" y="0"/>
                  </a:lnTo>
                  <a:close/>
                  <a:moveTo>
                    <a:pt x="8192733" y="1493280"/>
                  </a:moveTo>
                  <a:lnTo>
                    <a:pt x="59690" y="1493280"/>
                  </a:lnTo>
                  <a:lnTo>
                    <a:pt x="59690" y="59690"/>
                  </a:lnTo>
                  <a:lnTo>
                    <a:pt x="8192733" y="59690"/>
                  </a:lnTo>
                  <a:lnTo>
                    <a:pt x="8192733" y="1493280"/>
                  </a:lnTo>
                  <a:close/>
                </a:path>
              </a:pathLst>
            </a:custGeom>
            <a:solidFill>
              <a:srgbClr val="FFFFFF"/>
            </a:solidFill>
          </p:spPr>
          <p:txBody>
            <a:bodyPr/>
            <a:lstStyle/>
            <a:p>
              <a:endParaRPr lang="en-US"/>
            </a:p>
          </p:txBody>
        </p:sp>
      </p:grpSp>
      <p:grpSp>
        <p:nvGrpSpPr>
          <p:cNvPr id="7" name="Group 7"/>
          <p:cNvGrpSpPr/>
          <p:nvPr/>
        </p:nvGrpSpPr>
        <p:grpSpPr>
          <a:xfrm>
            <a:off x="12220640" y="1212886"/>
            <a:ext cx="1225086" cy="989135"/>
            <a:chOff x="0" y="0"/>
            <a:chExt cx="6350000" cy="5126990"/>
          </a:xfrm>
        </p:grpSpPr>
        <p:sp>
          <p:nvSpPr>
            <p:cNvPr id="8" name="Freeform 8"/>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grpSp>
        <p:nvGrpSpPr>
          <p:cNvPr id="9" name="Group 9"/>
          <p:cNvGrpSpPr/>
          <p:nvPr/>
        </p:nvGrpSpPr>
        <p:grpSpPr>
          <a:xfrm>
            <a:off x="13192859" y="1212886"/>
            <a:ext cx="1225086" cy="989135"/>
            <a:chOff x="0" y="0"/>
            <a:chExt cx="6350000" cy="5126990"/>
          </a:xfrm>
        </p:grpSpPr>
        <p:sp>
          <p:nvSpPr>
            <p:cNvPr id="10" name="Freeform 10"/>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grpSp>
        <p:nvGrpSpPr>
          <p:cNvPr id="11" name="Group 11"/>
          <p:cNvGrpSpPr/>
          <p:nvPr/>
        </p:nvGrpSpPr>
        <p:grpSpPr>
          <a:xfrm>
            <a:off x="14165078" y="1212886"/>
            <a:ext cx="1225086" cy="989135"/>
            <a:chOff x="0" y="0"/>
            <a:chExt cx="6350000" cy="5126990"/>
          </a:xfrm>
        </p:grpSpPr>
        <p:sp>
          <p:nvSpPr>
            <p:cNvPr id="12" name="Freeform 12"/>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grpSp>
        <p:nvGrpSpPr>
          <p:cNvPr id="13" name="Group 13"/>
          <p:cNvGrpSpPr/>
          <p:nvPr/>
        </p:nvGrpSpPr>
        <p:grpSpPr>
          <a:xfrm>
            <a:off x="12601864" y="7804823"/>
            <a:ext cx="1800195" cy="1453477"/>
            <a:chOff x="0" y="0"/>
            <a:chExt cx="6350000" cy="5126990"/>
          </a:xfrm>
        </p:grpSpPr>
        <p:sp>
          <p:nvSpPr>
            <p:cNvPr id="14" name="Freeform 14"/>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FFFFFF">
                <a:alpha val="49804"/>
              </a:srgbClr>
            </a:solidFill>
          </p:spPr>
          <p:txBody>
            <a:bodyPr/>
            <a:lstStyle/>
            <a:p>
              <a:endParaRPr lang="en-US"/>
            </a:p>
          </p:txBody>
        </p:sp>
      </p:grpSp>
      <p:grpSp>
        <p:nvGrpSpPr>
          <p:cNvPr id="15" name="Group 15"/>
          <p:cNvGrpSpPr/>
          <p:nvPr/>
        </p:nvGrpSpPr>
        <p:grpSpPr>
          <a:xfrm>
            <a:off x="14030484" y="7804823"/>
            <a:ext cx="1800195" cy="1453477"/>
            <a:chOff x="0" y="0"/>
            <a:chExt cx="6350000" cy="5126990"/>
          </a:xfrm>
        </p:grpSpPr>
        <p:sp>
          <p:nvSpPr>
            <p:cNvPr id="16" name="Freeform 16"/>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FFFFFF">
                <a:alpha val="49804"/>
              </a:srgbClr>
            </a:solidFill>
          </p:spPr>
          <p:txBody>
            <a:bodyPr/>
            <a:lstStyle/>
            <a:p>
              <a:endParaRPr lang="en-US"/>
            </a:p>
          </p:txBody>
        </p:sp>
      </p:grpSp>
      <p:grpSp>
        <p:nvGrpSpPr>
          <p:cNvPr id="17" name="Group 17"/>
          <p:cNvGrpSpPr/>
          <p:nvPr/>
        </p:nvGrpSpPr>
        <p:grpSpPr>
          <a:xfrm>
            <a:off x="15459105" y="7804823"/>
            <a:ext cx="1800195" cy="1453477"/>
            <a:chOff x="0" y="0"/>
            <a:chExt cx="6350000" cy="5126990"/>
          </a:xfrm>
        </p:grpSpPr>
        <p:sp>
          <p:nvSpPr>
            <p:cNvPr id="18" name="Freeform 18"/>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FFFFFF">
                <a:alpha val="49804"/>
              </a:srgbClr>
            </a:solidFill>
          </p:spPr>
          <p:txBody>
            <a:bodyPr/>
            <a:lstStyle/>
            <a:p>
              <a:endParaRPr lang="en-US"/>
            </a:p>
          </p:txBody>
        </p:sp>
      </p:grpSp>
      <p:sp>
        <p:nvSpPr>
          <p:cNvPr id="19" name="Freeform 19"/>
          <p:cNvSpPr/>
          <p:nvPr/>
        </p:nvSpPr>
        <p:spPr>
          <a:xfrm>
            <a:off x="628669" y="1028700"/>
            <a:ext cx="1704743" cy="804254"/>
          </a:xfrm>
          <a:custGeom>
            <a:avLst/>
            <a:gdLst/>
            <a:ahLst/>
            <a:cxnLst/>
            <a:rect l="l" t="t" r="r" b="b"/>
            <a:pathLst>
              <a:path w="1704743" h="804254">
                <a:moveTo>
                  <a:pt x="0" y="0"/>
                </a:moveTo>
                <a:lnTo>
                  <a:pt x="1704743" y="0"/>
                </a:lnTo>
                <a:lnTo>
                  <a:pt x="1704743" y="804254"/>
                </a:lnTo>
                <a:lnTo>
                  <a:pt x="0" y="804254"/>
                </a:lnTo>
                <a:lnTo>
                  <a:pt x="0" y="0"/>
                </a:lnTo>
                <a:close/>
              </a:path>
            </a:pathLst>
          </a:custGeom>
          <a:blipFill>
            <a:blip r:embed="rId3"/>
            <a:stretch>
              <a:fillRect/>
            </a:stretch>
          </a:blipFill>
        </p:spPr>
        <p:txBody>
          <a:bodyPr/>
          <a:lstStyle/>
          <a:p>
            <a:endParaRPr lang="en-US"/>
          </a:p>
        </p:txBody>
      </p:sp>
      <p:sp>
        <p:nvSpPr>
          <p:cNvPr id="20" name="TextBox 20"/>
          <p:cNvSpPr txBox="1"/>
          <p:nvPr/>
        </p:nvSpPr>
        <p:spPr>
          <a:xfrm>
            <a:off x="1066800" y="2277483"/>
            <a:ext cx="11153840" cy="3952300"/>
          </a:xfrm>
          <a:prstGeom prst="rect">
            <a:avLst/>
          </a:prstGeom>
        </p:spPr>
        <p:txBody>
          <a:bodyPr lIns="0" tIns="0" rIns="0" bIns="0" rtlCol="0" anchor="t">
            <a:spAutoFit/>
          </a:bodyPr>
          <a:lstStyle/>
          <a:p>
            <a:pPr>
              <a:lnSpc>
                <a:spcPts val="16099"/>
              </a:lnSpc>
              <a:spcBef>
                <a:spcPct val="0"/>
              </a:spcBef>
            </a:pPr>
            <a:r>
              <a:rPr lang="en-US" sz="11499" dirty="0">
                <a:solidFill>
                  <a:srgbClr val="FFFFFF"/>
                </a:solidFill>
                <a:latin typeface="Franklin Gothic Demi Cond" panose="020B0706030402020204" pitchFamily="34" charset="0"/>
              </a:rPr>
              <a:t>CHAMPIONS OF CHARACTER</a:t>
            </a:r>
          </a:p>
        </p:txBody>
      </p:sp>
      <p:sp>
        <p:nvSpPr>
          <p:cNvPr id="21" name="TextBox 21"/>
          <p:cNvSpPr txBox="1"/>
          <p:nvPr/>
        </p:nvSpPr>
        <p:spPr>
          <a:xfrm>
            <a:off x="1259502" y="7834979"/>
            <a:ext cx="5125928" cy="430844"/>
          </a:xfrm>
          <a:prstGeom prst="rect">
            <a:avLst/>
          </a:prstGeom>
        </p:spPr>
        <p:txBody>
          <a:bodyPr lIns="0" tIns="0" rIns="0" bIns="0" rtlCol="0" anchor="t">
            <a:spAutoFit/>
          </a:bodyPr>
          <a:lstStyle/>
          <a:p>
            <a:pPr>
              <a:lnSpc>
                <a:spcPts val="3552"/>
              </a:lnSpc>
              <a:spcBef>
                <a:spcPct val="0"/>
              </a:spcBef>
            </a:pPr>
            <a:r>
              <a:rPr lang="en-US" sz="2537" dirty="0">
                <a:solidFill>
                  <a:srgbClr val="FFFFFF"/>
                </a:solidFill>
                <a:latin typeface="Tahoma"/>
              </a:rPr>
              <a:t>Character Driven Athletics</a:t>
            </a:r>
          </a:p>
        </p:txBody>
      </p:sp>
      <p:pic>
        <p:nvPicPr>
          <p:cNvPr id="1030" name="Picture 6">
            <a:extLst>
              <a:ext uri="{FF2B5EF4-FFF2-40B4-BE49-F238E27FC236}">
                <a16:creationId xmlns:a16="http://schemas.microsoft.com/office/drawing/2014/main" id="{3BAD95BB-336E-DFA1-8CC1-44F31F687E1B}"/>
              </a:ext>
            </a:extLst>
          </p:cNvPr>
          <p:cNvPicPr>
            <a:picLocks noChangeAspect="1" noChangeArrowheads="1"/>
          </p:cNvPicPr>
          <p:nvPr/>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7924800" y="47625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DFE"/>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8033236" y="8230"/>
            <a:ext cx="10287000" cy="10270541"/>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004990"/>
            </a:solidFill>
          </p:spPr>
          <p:txBody>
            <a:bodyPr/>
            <a:lstStyle/>
            <a:p>
              <a:endParaRPr lang="en-US"/>
            </a:p>
          </p:txBody>
        </p:sp>
      </p:grpSp>
      <p:grpSp>
        <p:nvGrpSpPr>
          <p:cNvPr id="4" name="Group 4"/>
          <p:cNvGrpSpPr>
            <a:grpSpLocks noChangeAspect="1"/>
          </p:cNvGrpSpPr>
          <p:nvPr/>
        </p:nvGrpSpPr>
        <p:grpSpPr>
          <a:xfrm>
            <a:off x="9144000" y="343341"/>
            <a:ext cx="5535073" cy="6198175"/>
            <a:chOff x="0" y="0"/>
            <a:chExt cx="6350000" cy="7110730"/>
          </a:xfrm>
        </p:grpSpPr>
        <p:sp>
          <p:nvSpPr>
            <p:cNvPr id="5" name="Freeform 5"/>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3"/>
              <a:stretch>
                <a:fillRect l="-24653" r="-24653"/>
              </a:stretch>
            </a:blipFill>
          </p:spPr>
          <p:txBody>
            <a:bodyPr/>
            <a:lstStyle/>
            <a:p>
              <a:endParaRPr lang="en-US"/>
            </a:p>
          </p:txBody>
        </p:sp>
      </p:grpSp>
      <p:grpSp>
        <p:nvGrpSpPr>
          <p:cNvPr id="6" name="Group 6"/>
          <p:cNvGrpSpPr>
            <a:grpSpLocks noChangeAspect="1"/>
          </p:cNvGrpSpPr>
          <p:nvPr/>
        </p:nvGrpSpPr>
        <p:grpSpPr>
          <a:xfrm>
            <a:off x="11724227" y="3593956"/>
            <a:ext cx="5535073" cy="6198175"/>
            <a:chOff x="0" y="0"/>
            <a:chExt cx="6350000" cy="7110730"/>
          </a:xfrm>
        </p:grpSpPr>
        <p:sp>
          <p:nvSpPr>
            <p:cNvPr id="7" name="Freeform 7"/>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4"/>
              <a:stretch>
                <a:fillRect l="-33984" r="-33984"/>
              </a:stretch>
            </a:blipFill>
          </p:spPr>
          <p:txBody>
            <a:bodyPr/>
            <a:lstStyle/>
            <a:p>
              <a:endParaRPr lang="en-US"/>
            </a:p>
          </p:txBody>
        </p:sp>
      </p:grpSp>
      <p:grpSp>
        <p:nvGrpSpPr>
          <p:cNvPr id="8" name="Group 8"/>
          <p:cNvGrpSpPr/>
          <p:nvPr/>
        </p:nvGrpSpPr>
        <p:grpSpPr>
          <a:xfrm>
            <a:off x="9144000" y="7279692"/>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0" name="Group 10"/>
          <p:cNvGrpSpPr/>
          <p:nvPr/>
        </p:nvGrpSpPr>
        <p:grpSpPr>
          <a:xfrm>
            <a:off x="10116219" y="7279692"/>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2" name="Group 12"/>
          <p:cNvGrpSpPr/>
          <p:nvPr/>
        </p:nvGrpSpPr>
        <p:grpSpPr>
          <a:xfrm>
            <a:off x="11088438" y="7279692"/>
            <a:ext cx="1225086" cy="989135"/>
            <a:chOff x="0" y="0"/>
            <a:chExt cx="6350000" cy="5126990"/>
          </a:xfrm>
        </p:grpSpPr>
        <p:sp>
          <p:nvSpPr>
            <p:cNvPr id="13" name="Freeform 1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4" name="Group 14"/>
          <p:cNvGrpSpPr/>
          <p:nvPr/>
        </p:nvGrpSpPr>
        <p:grpSpPr>
          <a:xfrm rot="-5400000">
            <a:off x="2761484" y="777282"/>
            <a:ext cx="144306" cy="2955218"/>
            <a:chOff x="0" y="0"/>
            <a:chExt cx="2771140" cy="56749529"/>
          </a:xfrm>
        </p:grpSpPr>
        <p:sp>
          <p:nvSpPr>
            <p:cNvPr id="15" name="Freeform 15"/>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D52130">
                <a:alpha val="29804"/>
              </a:srgbClr>
            </a:solidFill>
          </p:spPr>
          <p:txBody>
            <a:bodyPr/>
            <a:lstStyle/>
            <a:p>
              <a:endParaRPr lang="en-US"/>
            </a:p>
          </p:txBody>
        </p:sp>
      </p:grpSp>
      <p:grpSp>
        <p:nvGrpSpPr>
          <p:cNvPr id="16" name="Group 16"/>
          <p:cNvGrpSpPr/>
          <p:nvPr/>
        </p:nvGrpSpPr>
        <p:grpSpPr>
          <a:xfrm rot="-5400000">
            <a:off x="2392082" y="1146684"/>
            <a:ext cx="144306" cy="2216414"/>
            <a:chOff x="0" y="0"/>
            <a:chExt cx="2771140" cy="42562147"/>
          </a:xfrm>
        </p:grpSpPr>
        <p:sp>
          <p:nvSpPr>
            <p:cNvPr id="17" name="Freeform 17"/>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D52130">
                <a:alpha val="60000"/>
              </a:srgbClr>
            </a:solidFill>
          </p:spPr>
          <p:txBody>
            <a:bodyPr/>
            <a:lstStyle/>
            <a:p>
              <a:endParaRPr lang="en-US"/>
            </a:p>
          </p:txBody>
        </p:sp>
      </p:grpSp>
      <p:grpSp>
        <p:nvGrpSpPr>
          <p:cNvPr id="18" name="Group 18"/>
          <p:cNvGrpSpPr/>
          <p:nvPr/>
        </p:nvGrpSpPr>
        <p:grpSpPr>
          <a:xfrm rot="-5400000">
            <a:off x="2022679" y="1516086"/>
            <a:ext cx="144306" cy="1477609"/>
            <a:chOff x="0" y="0"/>
            <a:chExt cx="2771140" cy="28374764"/>
          </a:xfrm>
        </p:grpSpPr>
        <p:sp>
          <p:nvSpPr>
            <p:cNvPr id="19" name="Freeform 19"/>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D52130"/>
            </a:solidFill>
          </p:spPr>
          <p:txBody>
            <a:bodyPr/>
            <a:lstStyle/>
            <a:p>
              <a:endParaRPr lang="en-US"/>
            </a:p>
          </p:txBody>
        </p:sp>
      </p:grpSp>
      <p:sp>
        <p:nvSpPr>
          <p:cNvPr id="20" name="Freeform 20"/>
          <p:cNvSpPr/>
          <p:nvPr/>
        </p:nvSpPr>
        <p:spPr>
          <a:xfrm>
            <a:off x="1028700" y="1028700"/>
            <a:ext cx="1704743" cy="804254"/>
          </a:xfrm>
          <a:custGeom>
            <a:avLst/>
            <a:gdLst/>
            <a:ahLst/>
            <a:cxnLst/>
            <a:rect l="l" t="t" r="r" b="b"/>
            <a:pathLst>
              <a:path w="1704743" h="804254">
                <a:moveTo>
                  <a:pt x="0" y="0"/>
                </a:moveTo>
                <a:lnTo>
                  <a:pt x="1704743" y="0"/>
                </a:lnTo>
                <a:lnTo>
                  <a:pt x="1704743" y="804254"/>
                </a:lnTo>
                <a:lnTo>
                  <a:pt x="0" y="804254"/>
                </a:lnTo>
                <a:lnTo>
                  <a:pt x="0" y="0"/>
                </a:lnTo>
                <a:close/>
              </a:path>
            </a:pathLst>
          </a:custGeom>
          <a:blipFill>
            <a:blip r:embed="rId5"/>
            <a:stretch>
              <a:fillRect/>
            </a:stretch>
          </a:blipFill>
        </p:spPr>
        <p:txBody>
          <a:bodyPr/>
          <a:lstStyle/>
          <a:p>
            <a:endParaRPr lang="en-US"/>
          </a:p>
        </p:txBody>
      </p:sp>
      <p:sp>
        <p:nvSpPr>
          <p:cNvPr id="21" name="TextBox 21"/>
          <p:cNvSpPr txBox="1"/>
          <p:nvPr/>
        </p:nvSpPr>
        <p:spPr>
          <a:xfrm>
            <a:off x="1356028" y="2466929"/>
            <a:ext cx="7787972" cy="1023998"/>
          </a:xfrm>
          <a:prstGeom prst="rect">
            <a:avLst/>
          </a:prstGeom>
        </p:spPr>
        <p:txBody>
          <a:bodyPr lIns="0" tIns="0" rIns="0" bIns="0" rtlCol="0" anchor="t">
            <a:spAutoFit/>
          </a:bodyPr>
          <a:lstStyle/>
          <a:p>
            <a:pPr>
              <a:lnSpc>
                <a:spcPts val="8539"/>
              </a:lnSpc>
            </a:pPr>
            <a:r>
              <a:rPr lang="en-US" sz="6999" dirty="0">
                <a:solidFill>
                  <a:srgbClr val="191D4A"/>
                </a:solidFill>
                <a:latin typeface="Franklin Gothic Demi Cond" panose="020B0706030402020204" pitchFamily="34" charset="0"/>
              </a:rPr>
              <a:t>SPORTSMANSHIP</a:t>
            </a:r>
          </a:p>
        </p:txBody>
      </p:sp>
      <p:sp>
        <p:nvSpPr>
          <p:cNvPr id="22" name="TextBox 22"/>
          <p:cNvSpPr txBox="1"/>
          <p:nvPr/>
        </p:nvSpPr>
        <p:spPr>
          <a:xfrm>
            <a:off x="1356028" y="4707845"/>
            <a:ext cx="6052557" cy="2174875"/>
          </a:xfrm>
          <a:prstGeom prst="rect">
            <a:avLst/>
          </a:prstGeom>
        </p:spPr>
        <p:txBody>
          <a:bodyPr lIns="0" tIns="0" rIns="0" bIns="0" rtlCol="0" anchor="t">
            <a:spAutoFit/>
          </a:bodyPr>
          <a:lstStyle/>
          <a:p>
            <a:pPr>
              <a:lnSpc>
                <a:spcPts val="3499"/>
              </a:lnSpc>
            </a:pPr>
            <a:r>
              <a:rPr lang="en-US" sz="2499">
                <a:solidFill>
                  <a:srgbClr val="014990"/>
                </a:solidFill>
                <a:latin typeface="Tahoma"/>
              </a:rPr>
              <a:t>BE COOPERATIVE</a:t>
            </a:r>
          </a:p>
          <a:p>
            <a:pPr>
              <a:lnSpc>
                <a:spcPts val="3499"/>
              </a:lnSpc>
            </a:pPr>
            <a:r>
              <a:rPr lang="en-US" sz="2499">
                <a:solidFill>
                  <a:srgbClr val="014990"/>
                </a:solidFill>
                <a:latin typeface="Tahoma"/>
              </a:rPr>
              <a:t>BE FAIR</a:t>
            </a:r>
          </a:p>
          <a:p>
            <a:pPr>
              <a:lnSpc>
                <a:spcPts val="3499"/>
              </a:lnSpc>
            </a:pPr>
            <a:r>
              <a:rPr lang="en-US" sz="2499">
                <a:solidFill>
                  <a:srgbClr val="014990"/>
                </a:solidFill>
                <a:latin typeface="Tahoma"/>
              </a:rPr>
              <a:t>BE GRACIOUS</a:t>
            </a:r>
          </a:p>
          <a:p>
            <a:pPr>
              <a:lnSpc>
                <a:spcPts val="3499"/>
              </a:lnSpc>
            </a:pPr>
            <a:r>
              <a:rPr lang="en-US" sz="2499">
                <a:solidFill>
                  <a:srgbClr val="014990"/>
                </a:solidFill>
                <a:latin typeface="Tahoma"/>
              </a:rPr>
              <a:t>BE HONORABLE</a:t>
            </a:r>
          </a:p>
          <a:p>
            <a:pPr>
              <a:lnSpc>
                <a:spcPts val="3499"/>
              </a:lnSpc>
              <a:spcBef>
                <a:spcPct val="0"/>
              </a:spcBef>
            </a:pPr>
            <a:r>
              <a:rPr lang="en-US" sz="2499">
                <a:solidFill>
                  <a:srgbClr val="014990"/>
                </a:solidFill>
                <a:latin typeface="Tahoma"/>
              </a:rPr>
              <a:t>BE HUMBLE</a:t>
            </a:r>
          </a:p>
        </p:txBody>
      </p:sp>
      <p:sp>
        <p:nvSpPr>
          <p:cNvPr id="23" name="TextBox 23"/>
          <p:cNvSpPr txBox="1"/>
          <p:nvPr/>
        </p:nvSpPr>
        <p:spPr>
          <a:xfrm>
            <a:off x="1356028" y="3898219"/>
            <a:ext cx="7029067" cy="504826"/>
          </a:xfrm>
          <a:prstGeom prst="rect">
            <a:avLst/>
          </a:prstGeom>
        </p:spPr>
        <p:txBody>
          <a:bodyPr lIns="0" tIns="0" rIns="0" bIns="0" rtlCol="0" anchor="t">
            <a:spAutoFit/>
          </a:bodyPr>
          <a:lstStyle/>
          <a:p>
            <a:pPr>
              <a:lnSpc>
                <a:spcPts val="4199"/>
              </a:lnSpc>
              <a:spcBef>
                <a:spcPct val="0"/>
              </a:spcBef>
            </a:pPr>
            <a:r>
              <a:rPr lang="en-US" sz="2999">
                <a:solidFill>
                  <a:srgbClr val="191D4A"/>
                </a:solidFill>
                <a:latin typeface="Tahoma Bold"/>
              </a:rPr>
              <a:t>Bring Your Best To All Commpetition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3B231"/>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8033236" y="8230"/>
            <a:ext cx="10287000" cy="10270541"/>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EFDFE"/>
            </a:solidFill>
          </p:spPr>
          <p:txBody>
            <a:bodyPr/>
            <a:lstStyle/>
            <a:p>
              <a:endParaRPr lang="en-US"/>
            </a:p>
          </p:txBody>
        </p:sp>
      </p:grpSp>
      <p:grpSp>
        <p:nvGrpSpPr>
          <p:cNvPr id="4" name="Group 4"/>
          <p:cNvGrpSpPr>
            <a:grpSpLocks noChangeAspect="1"/>
          </p:cNvGrpSpPr>
          <p:nvPr/>
        </p:nvGrpSpPr>
        <p:grpSpPr>
          <a:xfrm>
            <a:off x="8695625" y="494869"/>
            <a:ext cx="5535073" cy="6198175"/>
            <a:chOff x="0" y="0"/>
            <a:chExt cx="6350000" cy="7110730"/>
          </a:xfrm>
        </p:grpSpPr>
        <p:sp>
          <p:nvSpPr>
            <p:cNvPr id="5" name="Freeform 5"/>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3"/>
              <a:stretch>
                <a:fillRect l="-24880" r="-43130"/>
              </a:stretch>
            </a:blipFill>
          </p:spPr>
          <p:txBody>
            <a:bodyPr/>
            <a:lstStyle/>
            <a:p>
              <a:endParaRPr lang="en-US"/>
            </a:p>
          </p:txBody>
        </p:sp>
      </p:grpSp>
      <p:grpSp>
        <p:nvGrpSpPr>
          <p:cNvPr id="6" name="Group 6"/>
          <p:cNvGrpSpPr>
            <a:grpSpLocks noChangeAspect="1"/>
          </p:cNvGrpSpPr>
          <p:nvPr/>
        </p:nvGrpSpPr>
        <p:grpSpPr>
          <a:xfrm>
            <a:off x="11724227" y="3593956"/>
            <a:ext cx="5535073" cy="6198175"/>
            <a:chOff x="0" y="0"/>
            <a:chExt cx="6350000" cy="7110730"/>
          </a:xfrm>
        </p:grpSpPr>
        <p:sp>
          <p:nvSpPr>
            <p:cNvPr id="7" name="Freeform 7"/>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4"/>
              <a:stretch>
                <a:fillRect l="-44120" r="-5186"/>
              </a:stretch>
            </a:blipFill>
          </p:spPr>
          <p:txBody>
            <a:bodyPr/>
            <a:lstStyle/>
            <a:p>
              <a:endParaRPr lang="en-US"/>
            </a:p>
          </p:txBody>
        </p:sp>
      </p:grpSp>
      <p:grpSp>
        <p:nvGrpSpPr>
          <p:cNvPr id="8" name="Group 8"/>
          <p:cNvGrpSpPr/>
          <p:nvPr/>
        </p:nvGrpSpPr>
        <p:grpSpPr>
          <a:xfrm>
            <a:off x="9144000" y="7279692"/>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04990"/>
            </a:solidFill>
          </p:spPr>
          <p:txBody>
            <a:bodyPr/>
            <a:lstStyle/>
            <a:p>
              <a:endParaRPr lang="en-US"/>
            </a:p>
          </p:txBody>
        </p:sp>
      </p:grpSp>
      <p:grpSp>
        <p:nvGrpSpPr>
          <p:cNvPr id="10" name="Group 10"/>
          <p:cNvGrpSpPr/>
          <p:nvPr/>
        </p:nvGrpSpPr>
        <p:grpSpPr>
          <a:xfrm>
            <a:off x="10116219" y="7279692"/>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04990"/>
            </a:solidFill>
          </p:spPr>
          <p:txBody>
            <a:bodyPr/>
            <a:lstStyle/>
            <a:p>
              <a:endParaRPr lang="en-US"/>
            </a:p>
          </p:txBody>
        </p:sp>
      </p:grpSp>
      <p:grpSp>
        <p:nvGrpSpPr>
          <p:cNvPr id="12" name="Group 12"/>
          <p:cNvGrpSpPr/>
          <p:nvPr/>
        </p:nvGrpSpPr>
        <p:grpSpPr>
          <a:xfrm>
            <a:off x="11088438" y="7279692"/>
            <a:ext cx="1225086" cy="989135"/>
            <a:chOff x="0" y="0"/>
            <a:chExt cx="6350000" cy="5126990"/>
          </a:xfrm>
        </p:grpSpPr>
        <p:sp>
          <p:nvSpPr>
            <p:cNvPr id="13" name="Freeform 1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04990"/>
            </a:solidFill>
          </p:spPr>
          <p:txBody>
            <a:bodyPr/>
            <a:lstStyle/>
            <a:p>
              <a:endParaRPr lang="en-US"/>
            </a:p>
          </p:txBody>
        </p:sp>
      </p:grpSp>
      <p:grpSp>
        <p:nvGrpSpPr>
          <p:cNvPr id="14" name="Group 14"/>
          <p:cNvGrpSpPr/>
          <p:nvPr/>
        </p:nvGrpSpPr>
        <p:grpSpPr>
          <a:xfrm rot="-5400000">
            <a:off x="2761484" y="777282"/>
            <a:ext cx="144306" cy="2955218"/>
            <a:chOff x="0" y="0"/>
            <a:chExt cx="2771140" cy="56749529"/>
          </a:xfrm>
        </p:grpSpPr>
        <p:sp>
          <p:nvSpPr>
            <p:cNvPr id="15" name="Freeform 15"/>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D52130">
                <a:alpha val="29804"/>
              </a:srgbClr>
            </a:solidFill>
          </p:spPr>
          <p:txBody>
            <a:bodyPr/>
            <a:lstStyle/>
            <a:p>
              <a:endParaRPr lang="en-US"/>
            </a:p>
          </p:txBody>
        </p:sp>
      </p:grpSp>
      <p:grpSp>
        <p:nvGrpSpPr>
          <p:cNvPr id="16" name="Group 16"/>
          <p:cNvGrpSpPr/>
          <p:nvPr/>
        </p:nvGrpSpPr>
        <p:grpSpPr>
          <a:xfrm rot="-5400000">
            <a:off x="2392082" y="1146684"/>
            <a:ext cx="144306" cy="2216414"/>
            <a:chOff x="0" y="0"/>
            <a:chExt cx="2771140" cy="42562147"/>
          </a:xfrm>
        </p:grpSpPr>
        <p:sp>
          <p:nvSpPr>
            <p:cNvPr id="17" name="Freeform 17"/>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D52130">
                <a:alpha val="60000"/>
              </a:srgbClr>
            </a:solidFill>
          </p:spPr>
          <p:txBody>
            <a:bodyPr/>
            <a:lstStyle/>
            <a:p>
              <a:endParaRPr lang="en-US"/>
            </a:p>
          </p:txBody>
        </p:sp>
      </p:grpSp>
      <p:grpSp>
        <p:nvGrpSpPr>
          <p:cNvPr id="18" name="Group 18"/>
          <p:cNvGrpSpPr/>
          <p:nvPr/>
        </p:nvGrpSpPr>
        <p:grpSpPr>
          <a:xfrm rot="-5400000">
            <a:off x="2022679" y="1516086"/>
            <a:ext cx="144306" cy="1477609"/>
            <a:chOff x="0" y="0"/>
            <a:chExt cx="2771140" cy="28374764"/>
          </a:xfrm>
        </p:grpSpPr>
        <p:sp>
          <p:nvSpPr>
            <p:cNvPr id="19" name="Freeform 19"/>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D52130"/>
            </a:solidFill>
          </p:spPr>
          <p:txBody>
            <a:bodyPr/>
            <a:lstStyle/>
            <a:p>
              <a:endParaRPr lang="en-US"/>
            </a:p>
          </p:txBody>
        </p:sp>
      </p:grpSp>
      <p:sp>
        <p:nvSpPr>
          <p:cNvPr id="20" name="TextBox 20"/>
          <p:cNvSpPr txBox="1"/>
          <p:nvPr/>
        </p:nvSpPr>
        <p:spPr>
          <a:xfrm>
            <a:off x="1356028" y="2466929"/>
            <a:ext cx="6949772" cy="2114040"/>
          </a:xfrm>
          <a:prstGeom prst="rect">
            <a:avLst/>
          </a:prstGeom>
        </p:spPr>
        <p:txBody>
          <a:bodyPr wrap="square" lIns="0" tIns="0" rIns="0" bIns="0" rtlCol="0" anchor="t">
            <a:spAutoFit/>
          </a:bodyPr>
          <a:lstStyle/>
          <a:p>
            <a:pPr>
              <a:lnSpc>
                <a:spcPts val="8539"/>
              </a:lnSpc>
            </a:pPr>
            <a:r>
              <a:rPr lang="en-US" sz="6999" dirty="0">
                <a:solidFill>
                  <a:srgbClr val="FFFFFF"/>
                </a:solidFill>
                <a:latin typeface="Franklin Gothic Demi Cond" panose="020B0706030402020204" pitchFamily="34" charset="0"/>
              </a:rPr>
              <a:t>SERVANT </a:t>
            </a:r>
          </a:p>
          <a:p>
            <a:pPr>
              <a:lnSpc>
                <a:spcPts val="8539"/>
              </a:lnSpc>
            </a:pPr>
            <a:r>
              <a:rPr lang="en-US" sz="6999" dirty="0">
                <a:solidFill>
                  <a:srgbClr val="FFFFFF"/>
                </a:solidFill>
                <a:latin typeface="Franklin Gothic Demi Cond" panose="020B0706030402020204" pitchFamily="34" charset="0"/>
              </a:rPr>
              <a:t>LEADERSHIP</a:t>
            </a:r>
          </a:p>
        </p:txBody>
      </p:sp>
      <p:sp>
        <p:nvSpPr>
          <p:cNvPr id="21" name="TextBox 21"/>
          <p:cNvSpPr txBox="1"/>
          <p:nvPr/>
        </p:nvSpPr>
        <p:spPr>
          <a:xfrm>
            <a:off x="1356028" y="5707970"/>
            <a:ext cx="6052557" cy="2174875"/>
          </a:xfrm>
          <a:prstGeom prst="rect">
            <a:avLst/>
          </a:prstGeom>
        </p:spPr>
        <p:txBody>
          <a:bodyPr lIns="0" tIns="0" rIns="0" bIns="0" rtlCol="0" anchor="t">
            <a:spAutoFit/>
          </a:bodyPr>
          <a:lstStyle/>
          <a:p>
            <a:pPr>
              <a:lnSpc>
                <a:spcPts val="3499"/>
              </a:lnSpc>
            </a:pPr>
            <a:r>
              <a:rPr lang="en-US" sz="2499">
                <a:solidFill>
                  <a:srgbClr val="FFFFFF"/>
                </a:solidFill>
                <a:latin typeface="Tahoma"/>
              </a:rPr>
              <a:t>BE EMPOWERING</a:t>
            </a:r>
          </a:p>
          <a:p>
            <a:pPr>
              <a:lnSpc>
                <a:spcPts val="3499"/>
              </a:lnSpc>
            </a:pPr>
            <a:r>
              <a:rPr lang="en-US" sz="2499">
                <a:solidFill>
                  <a:srgbClr val="FFFFFF"/>
                </a:solidFill>
                <a:latin typeface="Tahoma"/>
              </a:rPr>
              <a:t>BE VISIONARY</a:t>
            </a:r>
          </a:p>
          <a:p>
            <a:pPr>
              <a:lnSpc>
                <a:spcPts val="3499"/>
              </a:lnSpc>
            </a:pPr>
            <a:r>
              <a:rPr lang="en-US" sz="2499">
                <a:solidFill>
                  <a:srgbClr val="FFFFFF"/>
                </a:solidFill>
                <a:latin typeface="Tahoma"/>
              </a:rPr>
              <a:t>BE INTERCONNECTED</a:t>
            </a:r>
          </a:p>
          <a:p>
            <a:pPr>
              <a:lnSpc>
                <a:spcPts val="3499"/>
              </a:lnSpc>
            </a:pPr>
            <a:r>
              <a:rPr lang="en-US" sz="2499">
                <a:solidFill>
                  <a:srgbClr val="FFFFFF"/>
                </a:solidFill>
                <a:latin typeface="Tahoma"/>
              </a:rPr>
              <a:t>BE GENEROUS</a:t>
            </a:r>
          </a:p>
          <a:p>
            <a:pPr>
              <a:lnSpc>
                <a:spcPts val="3499"/>
              </a:lnSpc>
              <a:spcBef>
                <a:spcPct val="0"/>
              </a:spcBef>
            </a:pPr>
            <a:r>
              <a:rPr lang="en-US" sz="2499">
                <a:solidFill>
                  <a:srgbClr val="FFFFFF"/>
                </a:solidFill>
                <a:latin typeface="Tahoma"/>
              </a:rPr>
              <a:t>BE ENERGETIC</a:t>
            </a:r>
          </a:p>
        </p:txBody>
      </p:sp>
      <p:sp>
        <p:nvSpPr>
          <p:cNvPr id="22" name="TextBox 22"/>
          <p:cNvSpPr txBox="1"/>
          <p:nvPr/>
        </p:nvSpPr>
        <p:spPr>
          <a:xfrm>
            <a:off x="1356028" y="4898344"/>
            <a:ext cx="6052557" cy="504826"/>
          </a:xfrm>
          <a:prstGeom prst="rect">
            <a:avLst/>
          </a:prstGeom>
        </p:spPr>
        <p:txBody>
          <a:bodyPr lIns="0" tIns="0" rIns="0" bIns="0" rtlCol="0" anchor="t">
            <a:spAutoFit/>
          </a:bodyPr>
          <a:lstStyle/>
          <a:p>
            <a:pPr>
              <a:lnSpc>
                <a:spcPts val="4199"/>
              </a:lnSpc>
              <a:spcBef>
                <a:spcPct val="0"/>
              </a:spcBef>
            </a:pPr>
            <a:r>
              <a:rPr lang="en-US" sz="2999">
                <a:solidFill>
                  <a:srgbClr val="FEFDFE"/>
                </a:solidFill>
                <a:latin typeface="Tahoma Bold"/>
              </a:rPr>
              <a:t>Serve the Common Good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461863" y="3364145"/>
            <a:ext cx="4997955" cy="2702169"/>
            <a:chOff x="0" y="0"/>
            <a:chExt cx="2349954" cy="1270514"/>
          </a:xfrm>
        </p:grpSpPr>
        <p:sp>
          <p:nvSpPr>
            <p:cNvPr id="4" name="Freeform 4"/>
            <p:cNvSpPr/>
            <p:nvPr/>
          </p:nvSpPr>
          <p:spPr>
            <a:xfrm>
              <a:off x="0" y="0"/>
              <a:ext cx="2349954" cy="1270514"/>
            </a:xfrm>
            <a:custGeom>
              <a:avLst/>
              <a:gdLst/>
              <a:ahLst/>
              <a:cxnLst/>
              <a:rect l="l" t="t" r="r" b="b"/>
              <a:pathLst>
                <a:path w="2349954" h="1270514">
                  <a:moveTo>
                    <a:pt x="0" y="0"/>
                  </a:moveTo>
                  <a:lnTo>
                    <a:pt x="2349954" y="0"/>
                  </a:lnTo>
                  <a:lnTo>
                    <a:pt x="2349954" y="1270514"/>
                  </a:lnTo>
                  <a:lnTo>
                    <a:pt x="0" y="1270514"/>
                  </a:lnTo>
                  <a:close/>
                </a:path>
              </a:pathLst>
            </a:custGeom>
            <a:solidFill>
              <a:srgbClr val="014990">
                <a:alpha val="18824"/>
              </a:srgbClr>
            </a:solidFill>
          </p:spPr>
          <p:txBody>
            <a:bodyPr/>
            <a:lstStyle/>
            <a:p>
              <a:endParaRPr lang="en-US"/>
            </a:p>
          </p:txBody>
        </p:sp>
      </p:grpSp>
      <p:grpSp>
        <p:nvGrpSpPr>
          <p:cNvPr id="5" name="Group 5"/>
          <p:cNvGrpSpPr/>
          <p:nvPr/>
        </p:nvGrpSpPr>
        <p:grpSpPr>
          <a:xfrm>
            <a:off x="4053443" y="6244732"/>
            <a:ext cx="4997955" cy="2702169"/>
            <a:chOff x="0" y="0"/>
            <a:chExt cx="2349954" cy="1270514"/>
          </a:xfrm>
        </p:grpSpPr>
        <p:sp>
          <p:nvSpPr>
            <p:cNvPr id="6" name="Freeform 6"/>
            <p:cNvSpPr/>
            <p:nvPr/>
          </p:nvSpPr>
          <p:spPr>
            <a:xfrm>
              <a:off x="0" y="0"/>
              <a:ext cx="2349954" cy="1270514"/>
            </a:xfrm>
            <a:custGeom>
              <a:avLst/>
              <a:gdLst/>
              <a:ahLst/>
              <a:cxnLst/>
              <a:rect l="l" t="t" r="r" b="b"/>
              <a:pathLst>
                <a:path w="2349954" h="1270514">
                  <a:moveTo>
                    <a:pt x="0" y="0"/>
                  </a:moveTo>
                  <a:lnTo>
                    <a:pt x="2349954" y="0"/>
                  </a:lnTo>
                  <a:lnTo>
                    <a:pt x="2349954" y="1270514"/>
                  </a:lnTo>
                  <a:lnTo>
                    <a:pt x="0" y="1270514"/>
                  </a:lnTo>
                  <a:close/>
                </a:path>
              </a:pathLst>
            </a:custGeom>
            <a:solidFill>
              <a:srgbClr val="EA8E95"/>
            </a:solidFill>
          </p:spPr>
          <p:txBody>
            <a:bodyPr/>
            <a:lstStyle/>
            <a:p>
              <a:endParaRPr lang="en-US"/>
            </a:p>
          </p:txBody>
        </p:sp>
      </p:grpSp>
      <p:grpSp>
        <p:nvGrpSpPr>
          <p:cNvPr id="7" name="Group 7"/>
          <p:cNvGrpSpPr/>
          <p:nvPr/>
        </p:nvGrpSpPr>
        <p:grpSpPr>
          <a:xfrm>
            <a:off x="6645023" y="3364145"/>
            <a:ext cx="4997955" cy="2702169"/>
            <a:chOff x="0" y="0"/>
            <a:chExt cx="2349954" cy="1270514"/>
          </a:xfrm>
        </p:grpSpPr>
        <p:sp>
          <p:nvSpPr>
            <p:cNvPr id="8" name="Freeform 8"/>
            <p:cNvSpPr/>
            <p:nvPr/>
          </p:nvSpPr>
          <p:spPr>
            <a:xfrm>
              <a:off x="0" y="0"/>
              <a:ext cx="2349954" cy="1270514"/>
            </a:xfrm>
            <a:custGeom>
              <a:avLst/>
              <a:gdLst/>
              <a:ahLst/>
              <a:cxnLst/>
              <a:rect l="l" t="t" r="r" b="b"/>
              <a:pathLst>
                <a:path w="2349954" h="1270514">
                  <a:moveTo>
                    <a:pt x="0" y="0"/>
                  </a:moveTo>
                  <a:lnTo>
                    <a:pt x="2349954" y="0"/>
                  </a:lnTo>
                  <a:lnTo>
                    <a:pt x="2349954" y="1270514"/>
                  </a:lnTo>
                  <a:lnTo>
                    <a:pt x="0" y="1270514"/>
                  </a:lnTo>
                  <a:close/>
                </a:path>
              </a:pathLst>
            </a:custGeom>
            <a:solidFill>
              <a:srgbClr val="EA8E95"/>
            </a:solidFill>
          </p:spPr>
          <p:txBody>
            <a:bodyPr/>
            <a:lstStyle/>
            <a:p>
              <a:endParaRPr lang="en-US"/>
            </a:p>
          </p:txBody>
        </p:sp>
      </p:grpSp>
      <p:grpSp>
        <p:nvGrpSpPr>
          <p:cNvPr id="9" name="Group 9"/>
          <p:cNvGrpSpPr/>
          <p:nvPr/>
        </p:nvGrpSpPr>
        <p:grpSpPr>
          <a:xfrm>
            <a:off x="9236603" y="6244732"/>
            <a:ext cx="4997955" cy="2702169"/>
            <a:chOff x="0" y="0"/>
            <a:chExt cx="2349954" cy="1270514"/>
          </a:xfrm>
        </p:grpSpPr>
        <p:sp>
          <p:nvSpPr>
            <p:cNvPr id="10" name="Freeform 10"/>
            <p:cNvSpPr/>
            <p:nvPr/>
          </p:nvSpPr>
          <p:spPr>
            <a:xfrm>
              <a:off x="0" y="0"/>
              <a:ext cx="2349954" cy="1270514"/>
            </a:xfrm>
            <a:custGeom>
              <a:avLst/>
              <a:gdLst/>
              <a:ahLst/>
              <a:cxnLst/>
              <a:rect l="l" t="t" r="r" b="b"/>
              <a:pathLst>
                <a:path w="2349954" h="1270514">
                  <a:moveTo>
                    <a:pt x="0" y="0"/>
                  </a:moveTo>
                  <a:lnTo>
                    <a:pt x="2349954" y="0"/>
                  </a:lnTo>
                  <a:lnTo>
                    <a:pt x="2349954" y="1270514"/>
                  </a:lnTo>
                  <a:lnTo>
                    <a:pt x="0" y="1270514"/>
                  </a:lnTo>
                  <a:close/>
                </a:path>
              </a:pathLst>
            </a:custGeom>
            <a:solidFill>
              <a:srgbClr val="004990">
                <a:alpha val="19608"/>
              </a:srgbClr>
            </a:solidFill>
          </p:spPr>
          <p:txBody>
            <a:bodyPr/>
            <a:lstStyle/>
            <a:p>
              <a:endParaRPr lang="en-US"/>
            </a:p>
          </p:txBody>
        </p:sp>
      </p:grpSp>
      <p:grpSp>
        <p:nvGrpSpPr>
          <p:cNvPr id="11" name="Group 11"/>
          <p:cNvGrpSpPr/>
          <p:nvPr/>
        </p:nvGrpSpPr>
        <p:grpSpPr>
          <a:xfrm>
            <a:off x="11828182" y="3364145"/>
            <a:ext cx="4997955" cy="2702169"/>
            <a:chOff x="0" y="0"/>
            <a:chExt cx="2349954" cy="1270514"/>
          </a:xfrm>
        </p:grpSpPr>
        <p:sp>
          <p:nvSpPr>
            <p:cNvPr id="12" name="Freeform 12"/>
            <p:cNvSpPr/>
            <p:nvPr/>
          </p:nvSpPr>
          <p:spPr>
            <a:xfrm>
              <a:off x="0" y="0"/>
              <a:ext cx="2349954" cy="1270514"/>
            </a:xfrm>
            <a:custGeom>
              <a:avLst/>
              <a:gdLst/>
              <a:ahLst/>
              <a:cxnLst/>
              <a:rect l="l" t="t" r="r" b="b"/>
              <a:pathLst>
                <a:path w="2349954" h="1270514">
                  <a:moveTo>
                    <a:pt x="0" y="0"/>
                  </a:moveTo>
                  <a:lnTo>
                    <a:pt x="2349954" y="0"/>
                  </a:lnTo>
                  <a:lnTo>
                    <a:pt x="2349954" y="1270514"/>
                  </a:lnTo>
                  <a:lnTo>
                    <a:pt x="0" y="1270514"/>
                  </a:lnTo>
                  <a:close/>
                </a:path>
              </a:pathLst>
            </a:custGeom>
            <a:solidFill>
              <a:srgbClr val="004990">
                <a:alpha val="19608"/>
              </a:srgbClr>
            </a:solidFill>
          </p:spPr>
          <p:txBody>
            <a:bodyPr/>
            <a:lstStyle/>
            <a:p>
              <a:endParaRPr lang="en-US"/>
            </a:p>
          </p:txBody>
        </p:sp>
      </p:grpSp>
      <p:sp>
        <p:nvSpPr>
          <p:cNvPr id="13" name="TextBox 13"/>
          <p:cNvSpPr txBox="1"/>
          <p:nvPr/>
        </p:nvSpPr>
        <p:spPr>
          <a:xfrm>
            <a:off x="2036141" y="4192818"/>
            <a:ext cx="3751632" cy="522412"/>
          </a:xfrm>
          <a:prstGeom prst="rect">
            <a:avLst/>
          </a:prstGeom>
        </p:spPr>
        <p:txBody>
          <a:bodyPr lIns="0" tIns="0" rIns="0" bIns="0" rtlCol="0" anchor="t">
            <a:spAutoFit/>
          </a:bodyPr>
          <a:lstStyle/>
          <a:p>
            <a:pPr algn="ctr">
              <a:lnSpc>
                <a:spcPts val="4280"/>
              </a:lnSpc>
              <a:spcBef>
                <a:spcPct val="0"/>
              </a:spcBef>
            </a:pPr>
            <a:r>
              <a:rPr lang="en-US" sz="3057" dirty="0">
                <a:solidFill>
                  <a:srgbClr val="004990"/>
                </a:solidFill>
                <a:latin typeface="Tahoma Bold"/>
              </a:rPr>
              <a:t>CoC Liaison</a:t>
            </a:r>
          </a:p>
        </p:txBody>
      </p:sp>
      <p:sp>
        <p:nvSpPr>
          <p:cNvPr id="14" name="TextBox 14"/>
          <p:cNvSpPr txBox="1"/>
          <p:nvPr/>
        </p:nvSpPr>
        <p:spPr>
          <a:xfrm>
            <a:off x="4676604" y="6955055"/>
            <a:ext cx="3751632" cy="1065276"/>
          </a:xfrm>
          <a:prstGeom prst="rect">
            <a:avLst/>
          </a:prstGeom>
        </p:spPr>
        <p:txBody>
          <a:bodyPr lIns="0" tIns="0" rIns="0" bIns="0" rtlCol="0" anchor="t">
            <a:spAutoFit/>
          </a:bodyPr>
          <a:lstStyle/>
          <a:p>
            <a:pPr algn="ctr">
              <a:lnSpc>
                <a:spcPts val="4284"/>
              </a:lnSpc>
              <a:spcBef>
                <a:spcPct val="0"/>
              </a:spcBef>
            </a:pPr>
            <a:r>
              <a:rPr lang="en-US" sz="3060">
                <a:solidFill>
                  <a:srgbClr val="FFFFFF"/>
                </a:solidFill>
                <a:latin typeface="Tahoma Bold"/>
              </a:rPr>
              <a:t>Coach of Character Training</a:t>
            </a:r>
          </a:p>
        </p:txBody>
      </p:sp>
      <p:sp>
        <p:nvSpPr>
          <p:cNvPr id="15" name="TextBox 15"/>
          <p:cNvSpPr txBox="1"/>
          <p:nvPr/>
        </p:nvSpPr>
        <p:spPr>
          <a:xfrm>
            <a:off x="7315944" y="4078224"/>
            <a:ext cx="3751632" cy="1065276"/>
          </a:xfrm>
          <a:prstGeom prst="rect">
            <a:avLst/>
          </a:prstGeom>
        </p:spPr>
        <p:txBody>
          <a:bodyPr lIns="0" tIns="0" rIns="0" bIns="0" rtlCol="0" anchor="t">
            <a:spAutoFit/>
          </a:bodyPr>
          <a:lstStyle/>
          <a:p>
            <a:pPr algn="ctr">
              <a:lnSpc>
                <a:spcPts val="4284"/>
              </a:lnSpc>
              <a:spcBef>
                <a:spcPct val="0"/>
              </a:spcBef>
            </a:pPr>
            <a:r>
              <a:rPr lang="en-US" sz="3060">
                <a:solidFill>
                  <a:srgbClr val="FFFFFF"/>
                </a:solidFill>
                <a:latin typeface="Tahoma Bold"/>
              </a:rPr>
              <a:t>Character Recognition</a:t>
            </a:r>
          </a:p>
        </p:txBody>
      </p:sp>
      <p:sp>
        <p:nvSpPr>
          <p:cNvPr id="16" name="TextBox 16"/>
          <p:cNvSpPr txBox="1"/>
          <p:nvPr/>
        </p:nvSpPr>
        <p:spPr>
          <a:xfrm>
            <a:off x="9907524" y="6955055"/>
            <a:ext cx="3751632" cy="1065276"/>
          </a:xfrm>
          <a:prstGeom prst="rect">
            <a:avLst/>
          </a:prstGeom>
        </p:spPr>
        <p:txBody>
          <a:bodyPr lIns="0" tIns="0" rIns="0" bIns="0" rtlCol="0" anchor="t">
            <a:spAutoFit/>
          </a:bodyPr>
          <a:lstStyle/>
          <a:p>
            <a:pPr algn="ctr">
              <a:lnSpc>
                <a:spcPts val="4284"/>
              </a:lnSpc>
              <a:spcBef>
                <a:spcPct val="0"/>
              </a:spcBef>
            </a:pPr>
            <a:r>
              <a:rPr lang="en-US" sz="3060" dirty="0">
                <a:solidFill>
                  <a:srgbClr val="004990"/>
                </a:solidFill>
                <a:latin typeface="Tahoma Bold"/>
              </a:rPr>
              <a:t>Conduct in Competition</a:t>
            </a:r>
          </a:p>
        </p:txBody>
      </p:sp>
      <p:sp>
        <p:nvSpPr>
          <p:cNvPr id="17" name="TextBox 17"/>
          <p:cNvSpPr txBox="1"/>
          <p:nvPr/>
        </p:nvSpPr>
        <p:spPr>
          <a:xfrm>
            <a:off x="12500227" y="4078224"/>
            <a:ext cx="3751632" cy="1065276"/>
          </a:xfrm>
          <a:prstGeom prst="rect">
            <a:avLst/>
          </a:prstGeom>
        </p:spPr>
        <p:txBody>
          <a:bodyPr lIns="0" tIns="0" rIns="0" bIns="0" rtlCol="0" anchor="t">
            <a:spAutoFit/>
          </a:bodyPr>
          <a:lstStyle/>
          <a:p>
            <a:pPr algn="ctr">
              <a:lnSpc>
                <a:spcPts val="4284"/>
              </a:lnSpc>
              <a:spcBef>
                <a:spcPct val="0"/>
              </a:spcBef>
            </a:pPr>
            <a:r>
              <a:rPr lang="en-US" sz="3060">
                <a:solidFill>
                  <a:srgbClr val="004990"/>
                </a:solidFill>
                <a:latin typeface="Tahoma Bold"/>
              </a:rPr>
              <a:t>Teaming Up For Character</a:t>
            </a:r>
          </a:p>
        </p:txBody>
      </p:sp>
      <p:sp>
        <p:nvSpPr>
          <p:cNvPr id="18" name="TextBox 18"/>
          <p:cNvSpPr txBox="1"/>
          <p:nvPr/>
        </p:nvSpPr>
        <p:spPr>
          <a:xfrm>
            <a:off x="1461863" y="1287952"/>
            <a:ext cx="15364274" cy="1964640"/>
          </a:xfrm>
          <a:prstGeom prst="rect">
            <a:avLst/>
          </a:prstGeom>
        </p:spPr>
        <p:txBody>
          <a:bodyPr lIns="0" tIns="0" rIns="0" bIns="0" rtlCol="0" anchor="t">
            <a:spAutoFit/>
          </a:bodyPr>
          <a:lstStyle/>
          <a:p>
            <a:pPr algn="ctr">
              <a:lnSpc>
                <a:spcPts val="7930"/>
              </a:lnSpc>
            </a:pPr>
            <a:r>
              <a:rPr lang="en-US" sz="6500" dirty="0">
                <a:solidFill>
                  <a:srgbClr val="004990"/>
                </a:solidFill>
                <a:latin typeface="Franklin Gothic Demi Cond" panose="020B0706030402020204" pitchFamily="34" charset="0"/>
              </a:rPr>
              <a:t>CHAMPION OF CHARACTER PROGRAMS/COMPONENTS</a:t>
            </a:r>
          </a:p>
        </p:txBody>
      </p:sp>
      <p:grpSp>
        <p:nvGrpSpPr>
          <p:cNvPr id="19" name="Group 19"/>
          <p:cNvGrpSpPr/>
          <p:nvPr/>
        </p:nvGrpSpPr>
        <p:grpSpPr>
          <a:xfrm rot="-5400000">
            <a:off x="9071847" y="-485823"/>
            <a:ext cx="144306" cy="2955218"/>
            <a:chOff x="0" y="0"/>
            <a:chExt cx="2771140" cy="56749529"/>
          </a:xfrm>
        </p:grpSpPr>
        <p:sp>
          <p:nvSpPr>
            <p:cNvPr id="20" name="Freeform 20"/>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D52130">
                <a:alpha val="29804"/>
              </a:srgbClr>
            </a:solidFill>
          </p:spPr>
          <p:txBody>
            <a:bodyPr/>
            <a:lstStyle/>
            <a:p>
              <a:endParaRPr lang="en-US"/>
            </a:p>
          </p:txBody>
        </p:sp>
      </p:grpSp>
      <p:grpSp>
        <p:nvGrpSpPr>
          <p:cNvPr id="21" name="Group 21"/>
          <p:cNvGrpSpPr/>
          <p:nvPr/>
        </p:nvGrpSpPr>
        <p:grpSpPr>
          <a:xfrm rot="-5400000">
            <a:off x="8702444" y="-116421"/>
            <a:ext cx="144306" cy="2216414"/>
            <a:chOff x="0" y="0"/>
            <a:chExt cx="2771140" cy="42562147"/>
          </a:xfrm>
        </p:grpSpPr>
        <p:sp>
          <p:nvSpPr>
            <p:cNvPr id="22" name="Freeform 22"/>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D52130">
                <a:alpha val="60000"/>
              </a:srgbClr>
            </a:solidFill>
          </p:spPr>
          <p:txBody>
            <a:bodyPr/>
            <a:lstStyle/>
            <a:p>
              <a:endParaRPr lang="en-US"/>
            </a:p>
          </p:txBody>
        </p:sp>
      </p:grpSp>
      <p:grpSp>
        <p:nvGrpSpPr>
          <p:cNvPr id="23" name="Group 23"/>
          <p:cNvGrpSpPr/>
          <p:nvPr/>
        </p:nvGrpSpPr>
        <p:grpSpPr>
          <a:xfrm rot="-5400000">
            <a:off x="8333042" y="252982"/>
            <a:ext cx="144306" cy="1477609"/>
            <a:chOff x="0" y="0"/>
            <a:chExt cx="2771140" cy="28374764"/>
          </a:xfrm>
        </p:grpSpPr>
        <p:sp>
          <p:nvSpPr>
            <p:cNvPr id="24" name="Freeform 24"/>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D52130"/>
            </a:solidFill>
          </p:spPr>
          <p:txBody>
            <a:bodyPr/>
            <a:lstStyle/>
            <a:p>
              <a:endParaRPr lang="en-US"/>
            </a:p>
          </p:txBody>
        </p:sp>
      </p:grpSp>
      <p:sp>
        <p:nvSpPr>
          <p:cNvPr id="25" name="Freeform 25"/>
          <p:cNvSpPr/>
          <p:nvPr/>
        </p:nvSpPr>
        <p:spPr>
          <a:xfrm>
            <a:off x="1028700" y="1028700"/>
            <a:ext cx="1704743" cy="804254"/>
          </a:xfrm>
          <a:custGeom>
            <a:avLst/>
            <a:gdLst/>
            <a:ahLst/>
            <a:cxnLst/>
            <a:rect l="l" t="t" r="r" b="b"/>
            <a:pathLst>
              <a:path w="1704743" h="804254">
                <a:moveTo>
                  <a:pt x="0" y="0"/>
                </a:moveTo>
                <a:lnTo>
                  <a:pt x="1704743" y="0"/>
                </a:lnTo>
                <a:lnTo>
                  <a:pt x="1704743" y="804254"/>
                </a:lnTo>
                <a:lnTo>
                  <a:pt x="0" y="804254"/>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523584"/>
            <a:ext cx="8769217" cy="8755186"/>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D52130"/>
            </a:solidFill>
          </p:spPr>
          <p:txBody>
            <a:bodyPr/>
            <a:lstStyle/>
            <a:p>
              <a:endParaRPr lang="en-US"/>
            </a:p>
          </p:txBody>
        </p:sp>
      </p:grpSp>
      <p:grpSp>
        <p:nvGrpSpPr>
          <p:cNvPr id="4" name="Group 4"/>
          <p:cNvGrpSpPr>
            <a:grpSpLocks noChangeAspect="1"/>
          </p:cNvGrpSpPr>
          <p:nvPr/>
        </p:nvGrpSpPr>
        <p:grpSpPr>
          <a:xfrm>
            <a:off x="1893048" y="2076635"/>
            <a:ext cx="9546936" cy="8210365"/>
            <a:chOff x="0" y="0"/>
            <a:chExt cx="6350000" cy="5461000"/>
          </a:xfrm>
        </p:grpSpPr>
        <p:sp>
          <p:nvSpPr>
            <p:cNvPr id="5" name="Freeform 5"/>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3"/>
              <a:stretch>
                <a:fillRect l="-22142" r="-7764"/>
              </a:stretch>
            </a:blipFill>
          </p:spPr>
          <p:txBody>
            <a:bodyPr/>
            <a:lstStyle/>
            <a:p>
              <a:endParaRPr lang="en-US"/>
            </a:p>
          </p:txBody>
        </p:sp>
      </p:grpSp>
      <p:grpSp>
        <p:nvGrpSpPr>
          <p:cNvPr id="6" name="Group 6"/>
          <p:cNvGrpSpPr>
            <a:grpSpLocks noChangeAspect="1"/>
          </p:cNvGrpSpPr>
          <p:nvPr/>
        </p:nvGrpSpPr>
        <p:grpSpPr>
          <a:xfrm>
            <a:off x="-2121968" y="0"/>
            <a:ext cx="9480790" cy="8210365"/>
            <a:chOff x="0" y="0"/>
            <a:chExt cx="6350000" cy="5499100"/>
          </a:xfrm>
        </p:grpSpPr>
        <p:sp>
          <p:nvSpPr>
            <p:cNvPr id="7" name="Freeform 7"/>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4"/>
              <a:stretch>
                <a:fillRect l="-16625" r="-16625"/>
              </a:stretch>
            </a:blipFill>
          </p:spPr>
          <p:txBody>
            <a:bodyPr/>
            <a:lstStyle/>
            <a:p>
              <a:endParaRPr lang="en-US"/>
            </a:p>
          </p:txBody>
        </p:sp>
      </p:grpSp>
      <p:grpSp>
        <p:nvGrpSpPr>
          <p:cNvPr id="8" name="Group 8"/>
          <p:cNvGrpSpPr/>
          <p:nvPr/>
        </p:nvGrpSpPr>
        <p:grpSpPr>
          <a:xfrm>
            <a:off x="5974476" y="534133"/>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14990"/>
            </a:solidFill>
          </p:spPr>
          <p:txBody>
            <a:bodyPr/>
            <a:lstStyle/>
            <a:p>
              <a:endParaRPr lang="en-US"/>
            </a:p>
          </p:txBody>
        </p:sp>
      </p:grpSp>
      <p:grpSp>
        <p:nvGrpSpPr>
          <p:cNvPr id="10" name="Group 10"/>
          <p:cNvGrpSpPr/>
          <p:nvPr/>
        </p:nvGrpSpPr>
        <p:grpSpPr>
          <a:xfrm>
            <a:off x="6946695" y="534133"/>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14990"/>
            </a:solidFill>
          </p:spPr>
          <p:txBody>
            <a:bodyPr/>
            <a:lstStyle/>
            <a:p>
              <a:endParaRPr lang="en-US"/>
            </a:p>
          </p:txBody>
        </p:sp>
      </p:grpSp>
      <p:grpSp>
        <p:nvGrpSpPr>
          <p:cNvPr id="12" name="Group 12"/>
          <p:cNvGrpSpPr/>
          <p:nvPr/>
        </p:nvGrpSpPr>
        <p:grpSpPr>
          <a:xfrm>
            <a:off x="7918914" y="534133"/>
            <a:ext cx="1225086" cy="989135"/>
            <a:chOff x="0" y="0"/>
            <a:chExt cx="6350000" cy="5126990"/>
          </a:xfrm>
        </p:grpSpPr>
        <p:sp>
          <p:nvSpPr>
            <p:cNvPr id="13" name="Freeform 1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14990"/>
            </a:solidFill>
          </p:spPr>
          <p:txBody>
            <a:bodyPr/>
            <a:lstStyle/>
            <a:p>
              <a:endParaRPr lang="en-US"/>
            </a:p>
          </p:txBody>
        </p:sp>
      </p:grpSp>
      <p:grpSp>
        <p:nvGrpSpPr>
          <p:cNvPr id="14" name="Group 14"/>
          <p:cNvGrpSpPr/>
          <p:nvPr/>
        </p:nvGrpSpPr>
        <p:grpSpPr>
          <a:xfrm rot="-5400000">
            <a:off x="11688990" y="671179"/>
            <a:ext cx="144306" cy="2955218"/>
            <a:chOff x="0" y="0"/>
            <a:chExt cx="2771140" cy="56749529"/>
          </a:xfrm>
        </p:grpSpPr>
        <p:sp>
          <p:nvSpPr>
            <p:cNvPr id="15" name="Freeform 15"/>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191D4A">
                <a:alpha val="29804"/>
              </a:srgbClr>
            </a:solidFill>
          </p:spPr>
          <p:txBody>
            <a:bodyPr/>
            <a:lstStyle/>
            <a:p>
              <a:endParaRPr lang="en-US"/>
            </a:p>
          </p:txBody>
        </p:sp>
      </p:grpSp>
      <p:grpSp>
        <p:nvGrpSpPr>
          <p:cNvPr id="16" name="Group 16"/>
          <p:cNvGrpSpPr/>
          <p:nvPr/>
        </p:nvGrpSpPr>
        <p:grpSpPr>
          <a:xfrm rot="-5400000">
            <a:off x="11319587" y="1040582"/>
            <a:ext cx="144306" cy="2216414"/>
            <a:chOff x="0" y="0"/>
            <a:chExt cx="2771140" cy="42562147"/>
          </a:xfrm>
        </p:grpSpPr>
        <p:sp>
          <p:nvSpPr>
            <p:cNvPr id="17" name="Freeform 17"/>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191D4A">
                <a:alpha val="60000"/>
              </a:srgbClr>
            </a:solidFill>
          </p:spPr>
          <p:txBody>
            <a:bodyPr/>
            <a:lstStyle/>
            <a:p>
              <a:endParaRPr lang="en-US"/>
            </a:p>
          </p:txBody>
        </p:sp>
      </p:grpSp>
      <p:grpSp>
        <p:nvGrpSpPr>
          <p:cNvPr id="18" name="Group 18"/>
          <p:cNvGrpSpPr/>
          <p:nvPr/>
        </p:nvGrpSpPr>
        <p:grpSpPr>
          <a:xfrm rot="-5400000">
            <a:off x="10950185" y="1409984"/>
            <a:ext cx="144306" cy="1477609"/>
            <a:chOff x="0" y="0"/>
            <a:chExt cx="2771140" cy="28374764"/>
          </a:xfrm>
        </p:grpSpPr>
        <p:sp>
          <p:nvSpPr>
            <p:cNvPr id="19" name="Freeform 19"/>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191D4A"/>
            </a:solidFill>
          </p:spPr>
          <p:txBody>
            <a:bodyPr/>
            <a:lstStyle/>
            <a:p>
              <a:endParaRPr lang="en-US"/>
            </a:p>
          </p:txBody>
        </p:sp>
      </p:grpSp>
      <p:sp>
        <p:nvSpPr>
          <p:cNvPr id="20" name="Freeform 20"/>
          <p:cNvSpPr/>
          <p:nvPr/>
        </p:nvSpPr>
        <p:spPr>
          <a:xfrm>
            <a:off x="16406928" y="224446"/>
            <a:ext cx="1704743" cy="804254"/>
          </a:xfrm>
          <a:custGeom>
            <a:avLst/>
            <a:gdLst/>
            <a:ahLst/>
            <a:cxnLst/>
            <a:rect l="l" t="t" r="r" b="b"/>
            <a:pathLst>
              <a:path w="1704743" h="804254">
                <a:moveTo>
                  <a:pt x="0" y="0"/>
                </a:moveTo>
                <a:lnTo>
                  <a:pt x="1704744" y="0"/>
                </a:lnTo>
                <a:lnTo>
                  <a:pt x="1704744" y="804254"/>
                </a:lnTo>
                <a:lnTo>
                  <a:pt x="0" y="804254"/>
                </a:lnTo>
                <a:lnTo>
                  <a:pt x="0" y="0"/>
                </a:lnTo>
                <a:close/>
              </a:path>
            </a:pathLst>
          </a:custGeom>
          <a:blipFill>
            <a:blip r:embed="rId5"/>
            <a:stretch>
              <a:fillRect/>
            </a:stretch>
          </a:blipFill>
        </p:spPr>
        <p:txBody>
          <a:bodyPr/>
          <a:lstStyle/>
          <a:p>
            <a:endParaRPr lang="en-US"/>
          </a:p>
        </p:txBody>
      </p:sp>
      <p:sp>
        <p:nvSpPr>
          <p:cNvPr id="21" name="TextBox 21"/>
          <p:cNvSpPr txBox="1"/>
          <p:nvPr/>
        </p:nvSpPr>
        <p:spPr>
          <a:xfrm>
            <a:off x="10283534" y="2381837"/>
            <a:ext cx="6975766" cy="951543"/>
          </a:xfrm>
          <a:prstGeom prst="rect">
            <a:avLst/>
          </a:prstGeom>
        </p:spPr>
        <p:txBody>
          <a:bodyPr lIns="0" tIns="0" rIns="0" bIns="0" rtlCol="0" anchor="t">
            <a:spAutoFit/>
          </a:bodyPr>
          <a:lstStyle/>
          <a:p>
            <a:pPr>
              <a:lnSpc>
                <a:spcPts val="7930"/>
              </a:lnSpc>
            </a:pPr>
            <a:r>
              <a:rPr lang="en-US" sz="6500" dirty="0">
                <a:solidFill>
                  <a:srgbClr val="83B231"/>
                </a:solidFill>
                <a:latin typeface="Franklin Gothic Demi Cond" panose="020B0706030402020204" pitchFamily="34" charset="0"/>
              </a:rPr>
              <a:t>COC LIAISON</a:t>
            </a:r>
          </a:p>
        </p:txBody>
      </p:sp>
      <p:sp>
        <p:nvSpPr>
          <p:cNvPr id="22" name="TextBox 22"/>
          <p:cNvSpPr txBox="1"/>
          <p:nvPr/>
        </p:nvSpPr>
        <p:spPr>
          <a:xfrm>
            <a:off x="10283534" y="3765502"/>
            <a:ext cx="7828138" cy="2551430"/>
          </a:xfrm>
          <a:prstGeom prst="rect">
            <a:avLst/>
          </a:prstGeom>
        </p:spPr>
        <p:txBody>
          <a:bodyPr lIns="0" tIns="0" rIns="0" bIns="0" rtlCol="0" anchor="t">
            <a:spAutoFit/>
          </a:bodyPr>
          <a:lstStyle/>
          <a:p>
            <a:pPr marL="539749" lvl="1" indent="-269875">
              <a:lnSpc>
                <a:spcPts val="3499"/>
              </a:lnSpc>
              <a:buFont typeface="Arial"/>
              <a:buChar char="•"/>
            </a:pPr>
            <a:r>
              <a:rPr lang="en-US" sz="2499">
                <a:solidFill>
                  <a:srgbClr val="000000"/>
                </a:solidFill>
                <a:latin typeface="Tahoma"/>
              </a:rPr>
              <a:t>Each NAIA institution designates one or more individuals as the Champions of Character Liaison</a:t>
            </a:r>
          </a:p>
          <a:p>
            <a:pPr marL="539749" lvl="1" indent="-269875">
              <a:lnSpc>
                <a:spcPts val="3499"/>
              </a:lnSpc>
              <a:buFont typeface="Arial"/>
              <a:buChar char="•"/>
            </a:pPr>
            <a:r>
              <a:rPr lang="en-US" sz="2499">
                <a:solidFill>
                  <a:srgbClr val="000000"/>
                </a:solidFill>
                <a:latin typeface="Tahoma"/>
              </a:rPr>
              <a:t>Oversees all COC efforts on campus</a:t>
            </a:r>
          </a:p>
          <a:p>
            <a:pPr marL="539749" lvl="1" indent="-269875">
              <a:lnSpc>
                <a:spcPts val="3499"/>
              </a:lnSpc>
              <a:buFont typeface="Arial"/>
              <a:buChar char="•"/>
            </a:pPr>
            <a:r>
              <a:rPr lang="en-US" sz="2499">
                <a:solidFill>
                  <a:srgbClr val="000000"/>
                </a:solidFill>
                <a:latin typeface="Tahoma"/>
              </a:rPr>
              <a:t>Dedicated to promoting and educating around Champions of Character</a:t>
            </a:r>
          </a:p>
          <a:p>
            <a:pPr>
              <a:lnSpc>
                <a:spcPts val="2939"/>
              </a:lnSpc>
              <a:spcBef>
                <a:spcPct val="0"/>
              </a:spcBef>
            </a:pPr>
            <a:endParaRPr lang="en-US" sz="2499">
              <a:solidFill>
                <a:srgbClr val="000000"/>
              </a:solidFill>
              <a:latin typeface="Tahom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91D4A"/>
        </a:solidFill>
        <a:effectLst/>
      </p:bgPr>
    </p:bg>
    <p:spTree>
      <p:nvGrpSpPr>
        <p:cNvPr id="1" name=""/>
        <p:cNvGrpSpPr/>
        <p:nvPr/>
      </p:nvGrpSpPr>
      <p:grpSpPr>
        <a:xfrm>
          <a:off x="0" y="0"/>
          <a:ext cx="0" cy="0"/>
          <a:chOff x="0" y="0"/>
          <a:chExt cx="0" cy="0"/>
        </a:xfrm>
      </p:grpSpPr>
      <p:grpSp>
        <p:nvGrpSpPr>
          <p:cNvPr id="2" name="Group 2"/>
          <p:cNvGrpSpPr/>
          <p:nvPr/>
        </p:nvGrpSpPr>
        <p:grpSpPr>
          <a:xfrm>
            <a:off x="0" y="1729803"/>
            <a:ext cx="8554425" cy="8540738"/>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FFFFF"/>
            </a:solidFill>
          </p:spPr>
          <p:txBody>
            <a:bodyPr/>
            <a:lstStyle/>
            <a:p>
              <a:endParaRPr lang="en-US"/>
            </a:p>
          </p:txBody>
        </p:sp>
      </p:grpSp>
      <p:grpSp>
        <p:nvGrpSpPr>
          <p:cNvPr id="4" name="Group 4"/>
          <p:cNvGrpSpPr>
            <a:grpSpLocks noChangeAspect="1"/>
          </p:cNvGrpSpPr>
          <p:nvPr/>
        </p:nvGrpSpPr>
        <p:grpSpPr>
          <a:xfrm>
            <a:off x="763772" y="0"/>
            <a:ext cx="4598687" cy="7563879"/>
            <a:chOff x="0" y="0"/>
            <a:chExt cx="3860673" cy="6350000"/>
          </a:xfrm>
        </p:grpSpPr>
        <p:sp>
          <p:nvSpPr>
            <p:cNvPr id="5" name="Freeform 5"/>
            <p:cNvSpPr/>
            <p:nvPr/>
          </p:nvSpPr>
          <p:spPr>
            <a:xfrm>
              <a:off x="0" y="0"/>
              <a:ext cx="3860673" cy="6350000"/>
            </a:xfrm>
            <a:custGeom>
              <a:avLst/>
              <a:gdLst/>
              <a:ahLst/>
              <a:cxnLst/>
              <a:rect l="l" t="t" r="r" b="b"/>
              <a:pathLst>
                <a:path w="3860673" h="6350000">
                  <a:moveTo>
                    <a:pt x="3860673" y="0"/>
                  </a:moveTo>
                  <a:lnTo>
                    <a:pt x="2341753" y="6350000"/>
                  </a:lnTo>
                  <a:lnTo>
                    <a:pt x="0" y="6350000"/>
                  </a:lnTo>
                  <a:lnTo>
                    <a:pt x="1518920" y="0"/>
                  </a:lnTo>
                  <a:lnTo>
                    <a:pt x="3860673" y="0"/>
                  </a:lnTo>
                  <a:close/>
                </a:path>
              </a:pathLst>
            </a:custGeom>
            <a:blipFill>
              <a:blip r:embed="rId2"/>
              <a:stretch>
                <a:fillRect l="-42269" r="-104509"/>
              </a:stretch>
            </a:blipFill>
          </p:spPr>
          <p:txBody>
            <a:bodyPr/>
            <a:lstStyle/>
            <a:p>
              <a:endParaRPr lang="en-US"/>
            </a:p>
          </p:txBody>
        </p:sp>
      </p:grpSp>
      <p:grpSp>
        <p:nvGrpSpPr>
          <p:cNvPr id="6" name="Group 6"/>
          <p:cNvGrpSpPr>
            <a:grpSpLocks noChangeAspect="1"/>
          </p:cNvGrpSpPr>
          <p:nvPr/>
        </p:nvGrpSpPr>
        <p:grpSpPr>
          <a:xfrm>
            <a:off x="3509716" y="1361561"/>
            <a:ext cx="4598687" cy="7563879"/>
            <a:chOff x="0" y="0"/>
            <a:chExt cx="3860673" cy="6350000"/>
          </a:xfrm>
        </p:grpSpPr>
        <p:sp>
          <p:nvSpPr>
            <p:cNvPr id="7" name="Freeform 7"/>
            <p:cNvSpPr/>
            <p:nvPr/>
          </p:nvSpPr>
          <p:spPr>
            <a:xfrm>
              <a:off x="0" y="0"/>
              <a:ext cx="3860673" cy="6350000"/>
            </a:xfrm>
            <a:custGeom>
              <a:avLst/>
              <a:gdLst/>
              <a:ahLst/>
              <a:cxnLst/>
              <a:rect l="l" t="t" r="r" b="b"/>
              <a:pathLst>
                <a:path w="3860673" h="6350000">
                  <a:moveTo>
                    <a:pt x="3860673" y="0"/>
                  </a:moveTo>
                  <a:lnTo>
                    <a:pt x="2341753" y="6350000"/>
                  </a:lnTo>
                  <a:lnTo>
                    <a:pt x="0" y="6350000"/>
                  </a:lnTo>
                  <a:lnTo>
                    <a:pt x="1518920" y="0"/>
                  </a:lnTo>
                  <a:lnTo>
                    <a:pt x="3860673" y="0"/>
                  </a:lnTo>
                  <a:close/>
                </a:path>
              </a:pathLst>
            </a:custGeom>
            <a:blipFill>
              <a:blip r:embed="rId2"/>
              <a:stretch>
                <a:fillRect l="-100847" r="-45930"/>
              </a:stretch>
            </a:blipFill>
          </p:spPr>
          <p:txBody>
            <a:bodyPr/>
            <a:lstStyle/>
            <a:p>
              <a:endParaRPr lang="en-US"/>
            </a:p>
          </p:txBody>
        </p:sp>
      </p:grpSp>
      <p:grpSp>
        <p:nvGrpSpPr>
          <p:cNvPr id="8" name="Group 8"/>
          <p:cNvGrpSpPr/>
          <p:nvPr/>
        </p:nvGrpSpPr>
        <p:grpSpPr>
          <a:xfrm>
            <a:off x="5659257" y="2228554"/>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grpSp>
        <p:nvGrpSpPr>
          <p:cNvPr id="10" name="Group 10"/>
          <p:cNvGrpSpPr/>
          <p:nvPr/>
        </p:nvGrpSpPr>
        <p:grpSpPr>
          <a:xfrm>
            <a:off x="6631476" y="2228554"/>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grpSp>
        <p:nvGrpSpPr>
          <p:cNvPr id="12" name="Group 12"/>
          <p:cNvGrpSpPr/>
          <p:nvPr/>
        </p:nvGrpSpPr>
        <p:grpSpPr>
          <a:xfrm>
            <a:off x="7603695" y="2228554"/>
            <a:ext cx="1225086" cy="989135"/>
            <a:chOff x="0" y="0"/>
            <a:chExt cx="6350000" cy="5126990"/>
          </a:xfrm>
        </p:grpSpPr>
        <p:sp>
          <p:nvSpPr>
            <p:cNvPr id="13" name="Freeform 1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grpSp>
        <p:nvGrpSpPr>
          <p:cNvPr id="14" name="Group 14"/>
          <p:cNvGrpSpPr/>
          <p:nvPr/>
        </p:nvGrpSpPr>
        <p:grpSpPr>
          <a:xfrm rot="-5400000">
            <a:off x="11688990" y="823098"/>
            <a:ext cx="144306" cy="2955218"/>
            <a:chOff x="0" y="0"/>
            <a:chExt cx="2771140" cy="56749529"/>
          </a:xfrm>
        </p:grpSpPr>
        <p:sp>
          <p:nvSpPr>
            <p:cNvPr id="15" name="Freeform 15"/>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FEFDFE">
                <a:alpha val="29804"/>
              </a:srgbClr>
            </a:solidFill>
          </p:spPr>
          <p:txBody>
            <a:bodyPr/>
            <a:lstStyle/>
            <a:p>
              <a:endParaRPr lang="en-US"/>
            </a:p>
          </p:txBody>
        </p:sp>
      </p:grpSp>
      <p:grpSp>
        <p:nvGrpSpPr>
          <p:cNvPr id="16" name="Group 16"/>
          <p:cNvGrpSpPr/>
          <p:nvPr/>
        </p:nvGrpSpPr>
        <p:grpSpPr>
          <a:xfrm rot="-5400000">
            <a:off x="11319587" y="1192500"/>
            <a:ext cx="144306" cy="2216414"/>
            <a:chOff x="0" y="0"/>
            <a:chExt cx="2771140" cy="42562147"/>
          </a:xfrm>
        </p:grpSpPr>
        <p:sp>
          <p:nvSpPr>
            <p:cNvPr id="17" name="Freeform 17"/>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FEFDFE">
                <a:alpha val="60000"/>
              </a:srgbClr>
            </a:solidFill>
          </p:spPr>
          <p:txBody>
            <a:bodyPr/>
            <a:lstStyle/>
            <a:p>
              <a:endParaRPr lang="en-US"/>
            </a:p>
          </p:txBody>
        </p:sp>
      </p:grpSp>
      <p:grpSp>
        <p:nvGrpSpPr>
          <p:cNvPr id="18" name="Group 18"/>
          <p:cNvGrpSpPr/>
          <p:nvPr/>
        </p:nvGrpSpPr>
        <p:grpSpPr>
          <a:xfrm rot="-5400000">
            <a:off x="10950185" y="1561902"/>
            <a:ext cx="144306" cy="1477609"/>
            <a:chOff x="0" y="0"/>
            <a:chExt cx="2771140" cy="28374764"/>
          </a:xfrm>
        </p:grpSpPr>
        <p:sp>
          <p:nvSpPr>
            <p:cNvPr id="19" name="Freeform 19"/>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FEFDFE"/>
            </a:solidFill>
          </p:spPr>
          <p:txBody>
            <a:bodyPr/>
            <a:lstStyle/>
            <a:p>
              <a:endParaRPr lang="en-US"/>
            </a:p>
          </p:txBody>
        </p:sp>
      </p:grpSp>
      <p:sp>
        <p:nvSpPr>
          <p:cNvPr id="20" name="Freeform 20"/>
          <p:cNvSpPr/>
          <p:nvPr/>
        </p:nvSpPr>
        <p:spPr>
          <a:xfrm>
            <a:off x="176328" y="9466287"/>
            <a:ext cx="1704743" cy="804254"/>
          </a:xfrm>
          <a:custGeom>
            <a:avLst/>
            <a:gdLst/>
            <a:ahLst/>
            <a:cxnLst/>
            <a:rect l="l" t="t" r="r" b="b"/>
            <a:pathLst>
              <a:path w="1704743" h="804254">
                <a:moveTo>
                  <a:pt x="0" y="0"/>
                </a:moveTo>
                <a:lnTo>
                  <a:pt x="1704744" y="0"/>
                </a:lnTo>
                <a:lnTo>
                  <a:pt x="1704744" y="804254"/>
                </a:lnTo>
                <a:lnTo>
                  <a:pt x="0" y="804254"/>
                </a:lnTo>
                <a:lnTo>
                  <a:pt x="0" y="0"/>
                </a:lnTo>
                <a:close/>
              </a:path>
            </a:pathLst>
          </a:custGeom>
          <a:blipFill>
            <a:blip r:embed="rId3"/>
            <a:stretch>
              <a:fillRect/>
            </a:stretch>
          </a:blipFill>
        </p:spPr>
        <p:txBody>
          <a:bodyPr/>
          <a:lstStyle/>
          <a:p>
            <a:endParaRPr lang="en-US"/>
          </a:p>
        </p:txBody>
      </p:sp>
      <p:sp>
        <p:nvSpPr>
          <p:cNvPr id="21" name="TextBox 21"/>
          <p:cNvSpPr txBox="1"/>
          <p:nvPr/>
        </p:nvSpPr>
        <p:spPr>
          <a:xfrm>
            <a:off x="10283534" y="2522270"/>
            <a:ext cx="6975766" cy="1964640"/>
          </a:xfrm>
          <a:prstGeom prst="rect">
            <a:avLst/>
          </a:prstGeom>
        </p:spPr>
        <p:txBody>
          <a:bodyPr lIns="0" tIns="0" rIns="0" bIns="0" rtlCol="0" anchor="t">
            <a:spAutoFit/>
          </a:bodyPr>
          <a:lstStyle/>
          <a:p>
            <a:pPr>
              <a:lnSpc>
                <a:spcPts val="7930"/>
              </a:lnSpc>
            </a:pPr>
            <a:r>
              <a:rPr lang="en-US" sz="6500" dirty="0">
                <a:solidFill>
                  <a:srgbClr val="FFFFFF"/>
                </a:solidFill>
                <a:latin typeface="Franklin Gothic Demi Cond" panose="020B0706030402020204" pitchFamily="34" charset="0"/>
              </a:rPr>
              <a:t>CHARACTER RECOGNITION</a:t>
            </a:r>
          </a:p>
        </p:txBody>
      </p:sp>
      <p:sp>
        <p:nvSpPr>
          <p:cNvPr id="22" name="TextBox 22"/>
          <p:cNvSpPr txBox="1"/>
          <p:nvPr/>
        </p:nvSpPr>
        <p:spPr>
          <a:xfrm>
            <a:off x="10283534" y="5614988"/>
            <a:ext cx="7652013" cy="1298575"/>
          </a:xfrm>
          <a:prstGeom prst="rect">
            <a:avLst/>
          </a:prstGeom>
        </p:spPr>
        <p:txBody>
          <a:bodyPr lIns="0" tIns="0" rIns="0" bIns="0" rtlCol="0" anchor="t">
            <a:spAutoFit/>
          </a:bodyPr>
          <a:lstStyle/>
          <a:p>
            <a:pPr marL="539749" lvl="1" indent="-269875">
              <a:lnSpc>
                <a:spcPts val="3499"/>
              </a:lnSpc>
              <a:buFont typeface="Arial"/>
              <a:buChar char="•"/>
            </a:pPr>
            <a:r>
              <a:rPr lang="en-US" sz="2499">
                <a:solidFill>
                  <a:srgbClr val="FFFFFF"/>
                </a:solidFill>
                <a:latin typeface="Tahoma"/>
              </a:rPr>
              <a:t>Promote and Recognize Character</a:t>
            </a:r>
          </a:p>
          <a:p>
            <a:pPr marL="539749" lvl="1" indent="-269875">
              <a:lnSpc>
                <a:spcPts val="3499"/>
              </a:lnSpc>
              <a:buFont typeface="Arial"/>
              <a:buChar char="•"/>
            </a:pPr>
            <a:r>
              <a:rPr lang="en-US" sz="2499">
                <a:solidFill>
                  <a:srgbClr val="FFFFFF"/>
                </a:solidFill>
                <a:latin typeface="Tahoma"/>
              </a:rPr>
              <a:t>Coach of Character Award</a:t>
            </a:r>
          </a:p>
          <a:p>
            <a:pPr marL="539749" lvl="1" indent="-269875">
              <a:lnSpc>
                <a:spcPts val="3499"/>
              </a:lnSpc>
              <a:buFont typeface="Arial"/>
              <a:buChar char="•"/>
            </a:pPr>
            <a:r>
              <a:rPr lang="en-US" sz="2499">
                <a:solidFill>
                  <a:srgbClr val="FFFFFF"/>
                </a:solidFill>
                <a:latin typeface="Tahoma"/>
              </a:rPr>
              <a:t>Dr. Leroy Walker Champions of Character Awards</a:t>
            </a:r>
          </a:p>
        </p:txBody>
      </p:sp>
      <p:sp>
        <p:nvSpPr>
          <p:cNvPr id="23" name="TextBox 23"/>
          <p:cNvSpPr txBox="1"/>
          <p:nvPr/>
        </p:nvSpPr>
        <p:spPr>
          <a:xfrm>
            <a:off x="10283534" y="4872037"/>
            <a:ext cx="6052557" cy="495301"/>
          </a:xfrm>
          <a:prstGeom prst="rect">
            <a:avLst/>
          </a:prstGeom>
        </p:spPr>
        <p:txBody>
          <a:bodyPr lIns="0" tIns="0" rIns="0" bIns="0" rtlCol="0" anchor="t">
            <a:spAutoFit/>
          </a:bodyPr>
          <a:lstStyle/>
          <a:p>
            <a:pPr>
              <a:lnSpc>
                <a:spcPts val="4199"/>
              </a:lnSpc>
              <a:spcBef>
                <a:spcPct val="0"/>
              </a:spcBef>
            </a:pPr>
            <a:r>
              <a:rPr lang="en-US" sz="2999">
                <a:solidFill>
                  <a:srgbClr val="FEFDFE"/>
                </a:solidFill>
                <a:latin typeface="Open Sans Bold"/>
              </a:rPr>
              <a:t>Awards and Scholarships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5735245" y="0"/>
            <a:ext cx="12584992" cy="10278770"/>
            <a:chOff x="0" y="0"/>
            <a:chExt cx="7762293" cy="6339840"/>
          </a:xfrm>
        </p:grpSpPr>
        <p:sp>
          <p:nvSpPr>
            <p:cNvPr id="3" name="Freeform 3"/>
            <p:cNvSpPr/>
            <p:nvPr/>
          </p:nvSpPr>
          <p:spPr>
            <a:xfrm>
              <a:off x="0" y="0"/>
              <a:ext cx="7762294" cy="6339840"/>
            </a:xfrm>
            <a:custGeom>
              <a:avLst/>
              <a:gdLst/>
              <a:ahLst/>
              <a:cxnLst/>
              <a:rect l="l" t="t" r="r" b="b"/>
              <a:pathLst>
                <a:path w="7762294" h="6339840">
                  <a:moveTo>
                    <a:pt x="7762294" y="6339840"/>
                  </a:moveTo>
                  <a:lnTo>
                    <a:pt x="0" y="6339840"/>
                  </a:lnTo>
                  <a:lnTo>
                    <a:pt x="0" y="0"/>
                  </a:lnTo>
                  <a:lnTo>
                    <a:pt x="7762294" y="6339840"/>
                  </a:lnTo>
                  <a:close/>
                </a:path>
              </a:pathLst>
            </a:custGeom>
            <a:solidFill>
              <a:srgbClr val="83B231"/>
            </a:solidFill>
          </p:spPr>
          <p:txBody>
            <a:bodyPr/>
            <a:lstStyle/>
            <a:p>
              <a:endParaRPr lang="en-US"/>
            </a:p>
          </p:txBody>
        </p:sp>
      </p:grpSp>
      <p:grpSp>
        <p:nvGrpSpPr>
          <p:cNvPr id="4" name="Group 4"/>
          <p:cNvGrpSpPr>
            <a:grpSpLocks noChangeAspect="1"/>
          </p:cNvGrpSpPr>
          <p:nvPr/>
        </p:nvGrpSpPr>
        <p:grpSpPr>
          <a:xfrm>
            <a:off x="8933530" y="-719175"/>
            <a:ext cx="9386706" cy="10511233"/>
            <a:chOff x="0" y="0"/>
            <a:chExt cx="6350000" cy="7110730"/>
          </a:xfrm>
        </p:grpSpPr>
        <p:sp>
          <p:nvSpPr>
            <p:cNvPr id="5" name="Freeform 5"/>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3"/>
              <a:stretch>
                <a:fillRect b="-19068"/>
              </a:stretch>
            </a:blipFill>
          </p:spPr>
          <p:txBody>
            <a:bodyPr/>
            <a:lstStyle/>
            <a:p>
              <a:endParaRPr lang="en-US"/>
            </a:p>
          </p:txBody>
        </p:sp>
      </p:grpSp>
      <p:grpSp>
        <p:nvGrpSpPr>
          <p:cNvPr id="6" name="Group 6"/>
          <p:cNvGrpSpPr/>
          <p:nvPr/>
        </p:nvGrpSpPr>
        <p:grpSpPr>
          <a:xfrm>
            <a:off x="7559238" y="7411899"/>
            <a:ext cx="1225086" cy="989135"/>
            <a:chOff x="0" y="0"/>
            <a:chExt cx="6350000" cy="5126990"/>
          </a:xfrm>
        </p:grpSpPr>
        <p:sp>
          <p:nvSpPr>
            <p:cNvPr id="7" name="Freeform 7"/>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191D4A"/>
            </a:solidFill>
          </p:spPr>
          <p:txBody>
            <a:bodyPr/>
            <a:lstStyle/>
            <a:p>
              <a:endParaRPr lang="en-US"/>
            </a:p>
          </p:txBody>
        </p:sp>
      </p:grpSp>
      <p:grpSp>
        <p:nvGrpSpPr>
          <p:cNvPr id="8" name="Group 8"/>
          <p:cNvGrpSpPr/>
          <p:nvPr/>
        </p:nvGrpSpPr>
        <p:grpSpPr>
          <a:xfrm>
            <a:off x="8531457" y="7411899"/>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191D4A"/>
            </a:solidFill>
          </p:spPr>
          <p:txBody>
            <a:bodyPr/>
            <a:lstStyle/>
            <a:p>
              <a:endParaRPr lang="en-US"/>
            </a:p>
          </p:txBody>
        </p:sp>
      </p:grpSp>
      <p:grpSp>
        <p:nvGrpSpPr>
          <p:cNvPr id="10" name="Group 10"/>
          <p:cNvGrpSpPr/>
          <p:nvPr/>
        </p:nvGrpSpPr>
        <p:grpSpPr>
          <a:xfrm>
            <a:off x="9503676" y="7411899"/>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191D4A"/>
            </a:solidFill>
          </p:spPr>
          <p:txBody>
            <a:bodyPr/>
            <a:lstStyle/>
            <a:p>
              <a:endParaRPr lang="en-US"/>
            </a:p>
          </p:txBody>
        </p:sp>
      </p:grpSp>
      <p:sp>
        <p:nvSpPr>
          <p:cNvPr id="12" name="Freeform 12"/>
          <p:cNvSpPr/>
          <p:nvPr/>
        </p:nvSpPr>
        <p:spPr>
          <a:xfrm>
            <a:off x="8291628" y="4741373"/>
            <a:ext cx="1704743" cy="804254"/>
          </a:xfrm>
          <a:custGeom>
            <a:avLst/>
            <a:gdLst/>
            <a:ahLst/>
            <a:cxnLst/>
            <a:rect l="l" t="t" r="r" b="b"/>
            <a:pathLst>
              <a:path w="1704743" h="804254">
                <a:moveTo>
                  <a:pt x="0" y="0"/>
                </a:moveTo>
                <a:lnTo>
                  <a:pt x="1704744" y="0"/>
                </a:lnTo>
                <a:lnTo>
                  <a:pt x="1704744" y="804254"/>
                </a:lnTo>
                <a:lnTo>
                  <a:pt x="0" y="804254"/>
                </a:lnTo>
                <a:lnTo>
                  <a:pt x="0" y="0"/>
                </a:lnTo>
                <a:close/>
              </a:path>
            </a:pathLst>
          </a:custGeom>
          <a:blipFill>
            <a:blip r:embed="rId4"/>
            <a:stretch>
              <a:fillRect/>
            </a:stretch>
          </a:blipFill>
        </p:spPr>
        <p:txBody>
          <a:bodyPr/>
          <a:lstStyle/>
          <a:p>
            <a:endParaRPr lang="en-US"/>
          </a:p>
        </p:txBody>
      </p:sp>
      <p:grpSp>
        <p:nvGrpSpPr>
          <p:cNvPr id="13" name="Group 13"/>
          <p:cNvGrpSpPr/>
          <p:nvPr/>
        </p:nvGrpSpPr>
        <p:grpSpPr>
          <a:xfrm rot="-5400000">
            <a:off x="2256392" y="397296"/>
            <a:ext cx="144306" cy="2955218"/>
            <a:chOff x="0" y="0"/>
            <a:chExt cx="2771140" cy="56749529"/>
          </a:xfrm>
        </p:grpSpPr>
        <p:sp>
          <p:nvSpPr>
            <p:cNvPr id="14" name="Freeform 14"/>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D52130">
                <a:alpha val="29804"/>
              </a:srgbClr>
            </a:solidFill>
          </p:spPr>
          <p:txBody>
            <a:bodyPr/>
            <a:lstStyle/>
            <a:p>
              <a:endParaRPr lang="en-US"/>
            </a:p>
          </p:txBody>
        </p:sp>
      </p:grpSp>
      <p:grpSp>
        <p:nvGrpSpPr>
          <p:cNvPr id="15" name="Group 15"/>
          <p:cNvGrpSpPr/>
          <p:nvPr/>
        </p:nvGrpSpPr>
        <p:grpSpPr>
          <a:xfrm rot="-5400000">
            <a:off x="1886990" y="766698"/>
            <a:ext cx="144306" cy="2216414"/>
            <a:chOff x="0" y="0"/>
            <a:chExt cx="2771140" cy="42562147"/>
          </a:xfrm>
        </p:grpSpPr>
        <p:sp>
          <p:nvSpPr>
            <p:cNvPr id="16" name="Freeform 16"/>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D52130">
                <a:alpha val="60000"/>
              </a:srgbClr>
            </a:solidFill>
          </p:spPr>
          <p:txBody>
            <a:bodyPr/>
            <a:lstStyle/>
            <a:p>
              <a:endParaRPr lang="en-US"/>
            </a:p>
          </p:txBody>
        </p:sp>
      </p:grpSp>
      <p:grpSp>
        <p:nvGrpSpPr>
          <p:cNvPr id="17" name="Group 17"/>
          <p:cNvGrpSpPr/>
          <p:nvPr/>
        </p:nvGrpSpPr>
        <p:grpSpPr>
          <a:xfrm rot="-5400000">
            <a:off x="1517588" y="1136100"/>
            <a:ext cx="144306" cy="1477609"/>
            <a:chOff x="0" y="0"/>
            <a:chExt cx="2771140" cy="28374764"/>
          </a:xfrm>
        </p:grpSpPr>
        <p:sp>
          <p:nvSpPr>
            <p:cNvPr id="18" name="Freeform 18"/>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D52130"/>
            </a:solidFill>
          </p:spPr>
          <p:txBody>
            <a:bodyPr/>
            <a:lstStyle/>
            <a:p>
              <a:endParaRPr lang="en-US"/>
            </a:p>
          </p:txBody>
        </p:sp>
      </p:grpSp>
      <p:sp>
        <p:nvSpPr>
          <p:cNvPr id="19" name="TextBox 19"/>
          <p:cNvSpPr txBox="1"/>
          <p:nvPr/>
        </p:nvSpPr>
        <p:spPr>
          <a:xfrm>
            <a:off x="850936" y="1995968"/>
            <a:ext cx="7787972" cy="2114040"/>
          </a:xfrm>
          <a:prstGeom prst="rect">
            <a:avLst/>
          </a:prstGeom>
        </p:spPr>
        <p:txBody>
          <a:bodyPr lIns="0" tIns="0" rIns="0" bIns="0" rtlCol="0" anchor="t">
            <a:spAutoFit/>
          </a:bodyPr>
          <a:lstStyle/>
          <a:p>
            <a:pPr>
              <a:lnSpc>
                <a:spcPts val="8539"/>
              </a:lnSpc>
            </a:pPr>
            <a:r>
              <a:rPr lang="en-US" sz="6999" dirty="0">
                <a:solidFill>
                  <a:srgbClr val="191D4A"/>
                </a:solidFill>
                <a:latin typeface="Franklin Gothic Demi Cond" panose="020B0706030402020204" pitchFamily="34" charset="0"/>
              </a:rPr>
              <a:t>TEAMING UP FOR CHARACTER</a:t>
            </a:r>
          </a:p>
        </p:txBody>
      </p:sp>
      <p:sp>
        <p:nvSpPr>
          <p:cNvPr id="20" name="TextBox 20"/>
          <p:cNvSpPr txBox="1"/>
          <p:nvPr/>
        </p:nvSpPr>
        <p:spPr>
          <a:xfrm>
            <a:off x="850936" y="5237024"/>
            <a:ext cx="6843867" cy="1736725"/>
          </a:xfrm>
          <a:prstGeom prst="rect">
            <a:avLst/>
          </a:prstGeom>
        </p:spPr>
        <p:txBody>
          <a:bodyPr lIns="0" tIns="0" rIns="0" bIns="0" rtlCol="0" anchor="t">
            <a:spAutoFit/>
          </a:bodyPr>
          <a:lstStyle/>
          <a:p>
            <a:pPr>
              <a:lnSpc>
                <a:spcPts val="3499"/>
              </a:lnSpc>
              <a:spcBef>
                <a:spcPct val="0"/>
              </a:spcBef>
            </a:pPr>
            <a:r>
              <a:rPr lang="en-US" sz="2499">
                <a:solidFill>
                  <a:srgbClr val="191D4A"/>
                </a:solidFill>
                <a:latin typeface="Tahoma"/>
              </a:rPr>
              <a:t>Teaming Up for Character activities are an integral part of every NAIA Championship annually impacting more than 30,000 youth across the country annually. </a:t>
            </a:r>
          </a:p>
        </p:txBody>
      </p:sp>
      <p:sp>
        <p:nvSpPr>
          <p:cNvPr id="21" name="TextBox 21"/>
          <p:cNvSpPr txBox="1"/>
          <p:nvPr/>
        </p:nvSpPr>
        <p:spPr>
          <a:xfrm>
            <a:off x="850936" y="4427398"/>
            <a:ext cx="7029067" cy="504826"/>
          </a:xfrm>
          <a:prstGeom prst="rect">
            <a:avLst/>
          </a:prstGeom>
        </p:spPr>
        <p:txBody>
          <a:bodyPr lIns="0" tIns="0" rIns="0" bIns="0" rtlCol="0" anchor="t">
            <a:spAutoFit/>
          </a:bodyPr>
          <a:lstStyle/>
          <a:p>
            <a:pPr>
              <a:lnSpc>
                <a:spcPts val="4199"/>
              </a:lnSpc>
              <a:spcBef>
                <a:spcPct val="0"/>
              </a:spcBef>
            </a:pPr>
            <a:r>
              <a:rPr lang="en-US" sz="2999">
                <a:solidFill>
                  <a:srgbClr val="191D4A"/>
                </a:solidFill>
                <a:latin typeface="Tahoma Bold"/>
              </a:rPr>
              <a:t>Championship Events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8033236" y="8230"/>
            <a:ext cx="10287000" cy="10270541"/>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D52130"/>
            </a:solidFill>
          </p:spPr>
          <p:txBody>
            <a:bodyPr/>
            <a:lstStyle/>
            <a:p>
              <a:endParaRPr lang="en-US"/>
            </a:p>
          </p:txBody>
        </p:sp>
      </p:grpSp>
      <p:grpSp>
        <p:nvGrpSpPr>
          <p:cNvPr id="4" name="Group 4"/>
          <p:cNvGrpSpPr>
            <a:grpSpLocks noChangeAspect="1"/>
          </p:cNvGrpSpPr>
          <p:nvPr/>
        </p:nvGrpSpPr>
        <p:grpSpPr>
          <a:xfrm>
            <a:off x="8695625" y="494869"/>
            <a:ext cx="5535073" cy="6198175"/>
            <a:chOff x="0" y="0"/>
            <a:chExt cx="6350000" cy="7110730"/>
          </a:xfrm>
        </p:grpSpPr>
        <p:sp>
          <p:nvSpPr>
            <p:cNvPr id="5" name="Freeform 5"/>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3"/>
              <a:stretch>
                <a:fillRect l="-34005" r="-34005"/>
              </a:stretch>
            </a:blipFill>
          </p:spPr>
          <p:txBody>
            <a:bodyPr/>
            <a:lstStyle/>
            <a:p>
              <a:endParaRPr lang="en-US"/>
            </a:p>
          </p:txBody>
        </p:sp>
      </p:grpSp>
      <p:grpSp>
        <p:nvGrpSpPr>
          <p:cNvPr id="6" name="Group 6"/>
          <p:cNvGrpSpPr>
            <a:grpSpLocks noChangeAspect="1"/>
          </p:cNvGrpSpPr>
          <p:nvPr/>
        </p:nvGrpSpPr>
        <p:grpSpPr>
          <a:xfrm>
            <a:off x="11724227" y="3593956"/>
            <a:ext cx="5535073" cy="6198175"/>
            <a:chOff x="0" y="0"/>
            <a:chExt cx="6350000" cy="7110730"/>
          </a:xfrm>
        </p:grpSpPr>
        <p:sp>
          <p:nvSpPr>
            <p:cNvPr id="7" name="Freeform 7"/>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4"/>
              <a:stretch>
                <a:fillRect r="-68015"/>
              </a:stretch>
            </a:blipFill>
          </p:spPr>
          <p:txBody>
            <a:bodyPr/>
            <a:lstStyle/>
            <a:p>
              <a:endParaRPr lang="en-US"/>
            </a:p>
          </p:txBody>
        </p:sp>
      </p:grpSp>
      <p:grpSp>
        <p:nvGrpSpPr>
          <p:cNvPr id="8" name="Group 8"/>
          <p:cNvGrpSpPr/>
          <p:nvPr/>
        </p:nvGrpSpPr>
        <p:grpSpPr>
          <a:xfrm>
            <a:off x="9144000" y="7279692"/>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14990"/>
            </a:solidFill>
          </p:spPr>
          <p:txBody>
            <a:bodyPr/>
            <a:lstStyle/>
            <a:p>
              <a:endParaRPr lang="en-US"/>
            </a:p>
          </p:txBody>
        </p:sp>
      </p:grpSp>
      <p:grpSp>
        <p:nvGrpSpPr>
          <p:cNvPr id="10" name="Group 10"/>
          <p:cNvGrpSpPr/>
          <p:nvPr/>
        </p:nvGrpSpPr>
        <p:grpSpPr>
          <a:xfrm>
            <a:off x="10116219" y="7279692"/>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14990"/>
            </a:solidFill>
          </p:spPr>
          <p:txBody>
            <a:bodyPr/>
            <a:lstStyle/>
            <a:p>
              <a:endParaRPr lang="en-US"/>
            </a:p>
          </p:txBody>
        </p:sp>
      </p:grpSp>
      <p:grpSp>
        <p:nvGrpSpPr>
          <p:cNvPr id="12" name="Group 12"/>
          <p:cNvGrpSpPr/>
          <p:nvPr/>
        </p:nvGrpSpPr>
        <p:grpSpPr>
          <a:xfrm>
            <a:off x="11088438" y="7279692"/>
            <a:ext cx="1225086" cy="989135"/>
            <a:chOff x="0" y="0"/>
            <a:chExt cx="6350000" cy="5126990"/>
          </a:xfrm>
        </p:grpSpPr>
        <p:sp>
          <p:nvSpPr>
            <p:cNvPr id="13" name="Freeform 1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14990"/>
            </a:solidFill>
          </p:spPr>
          <p:txBody>
            <a:bodyPr/>
            <a:lstStyle/>
            <a:p>
              <a:endParaRPr lang="en-US"/>
            </a:p>
          </p:txBody>
        </p:sp>
      </p:grpSp>
      <p:grpSp>
        <p:nvGrpSpPr>
          <p:cNvPr id="14" name="Group 14"/>
          <p:cNvGrpSpPr/>
          <p:nvPr/>
        </p:nvGrpSpPr>
        <p:grpSpPr>
          <a:xfrm rot="-5400000">
            <a:off x="2761484" y="777282"/>
            <a:ext cx="144306" cy="2955218"/>
            <a:chOff x="0" y="0"/>
            <a:chExt cx="2771140" cy="56749529"/>
          </a:xfrm>
        </p:grpSpPr>
        <p:sp>
          <p:nvSpPr>
            <p:cNvPr id="15" name="Freeform 15"/>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191D4A">
                <a:alpha val="29804"/>
              </a:srgbClr>
            </a:solidFill>
          </p:spPr>
          <p:txBody>
            <a:bodyPr/>
            <a:lstStyle/>
            <a:p>
              <a:endParaRPr lang="en-US"/>
            </a:p>
          </p:txBody>
        </p:sp>
      </p:grpSp>
      <p:grpSp>
        <p:nvGrpSpPr>
          <p:cNvPr id="16" name="Group 16"/>
          <p:cNvGrpSpPr/>
          <p:nvPr/>
        </p:nvGrpSpPr>
        <p:grpSpPr>
          <a:xfrm rot="-5400000">
            <a:off x="2392082" y="1146684"/>
            <a:ext cx="144306" cy="2216414"/>
            <a:chOff x="0" y="0"/>
            <a:chExt cx="2771140" cy="42562147"/>
          </a:xfrm>
        </p:grpSpPr>
        <p:sp>
          <p:nvSpPr>
            <p:cNvPr id="17" name="Freeform 17"/>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191D4A">
                <a:alpha val="60000"/>
              </a:srgbClr>
            </a:solidFill>
          </p:spPr>
          <p:txBody>
            <a:bodyPr/>
            <a:lstStyle/>
            <a:p>
              <a:endParaRPr lang="en-US"/>
            </a:p>
          </p:txBody>
        </p:sp>
      </p:grpSp>
      <p:grpSp>
        <p:nvGrpSpPr>
          <p:cNvPr id="18" name="Group 18"/>
          <p:cNvGrpSpPr/>
          <p:nvPr/>
        </p:nvGrpSpPr>
        <p:grpSpPr>
          <a:xfrm rot="-5400000">
            <a:off x="2022679" y="1516086"/>
            <a:ext cx="144306" cy="1477609"/>
            <a:chOff x="0" y="0"/>
            <a:chExt cx="2771140" cy="28374764"/>
          </a:xfrm>
        </p:grpSpPr>
        <p:sp>
          <p:nvSpPr>
            <p:cNvPr id="19" name="Freeform 19"/>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191D4A"/>
            </a:solidFill>
          </p:spPr>
          <p:txBody>
            <a:bodyPr/>
            <a:lstStyle/>
            <a:p>
              <a:endParaRPr lang="en-US"/>
            </a:p>
          </p:txBody>
        </p:sp>
      </p:grpSp>
      <p:sp>
        <p:nvSpPr>
          <p:cNvPr id="20" name="Freeform 20"/>
          <p:cNvSpPr/>
          <p:nvPr/>
        </p:nvSpPr>
        <p:spPr>
          <a:xfrm>
            <a:off x="390089" y="347076"/>
            <a:ext cx="1704743" cy="804254"/>
          </a:xfrm>
          <a:custGeom>
            <a:avLst/>
            <a:gdLst/>
            <a:ahLst/>
            <a:cxnLst/>
            <a:rect l="l" t="t" r="r" b="b"/>
            <a:pathLst>
              <a:path w="1704743" h="804254">
                <a:moveTo>
                  <a:pt x="0" y="0"/>
                </a:moveTo>
                <a:lnTo>
                  <a:pt x="1704744" y="0"/>
                </a:lnTo>
                <a:lnTo>
                  <a:pt x="1704744" y="804254"/>
                </a:lnTo>
                <a:lnTo>
                  <a:pt x="0" y="804254"/>
                </a:lnTo>
                <a:lnTo>
                  <a:pt x="0" y="0"/>
                </a:lnTo>
                <a:close/>
              </a:path>
            </a:pathLst>
          </a:custGeom>
          <a:blipFill>
            <a:blip r:embed="rId5"/>
            <a:stretch>
              <a:fillRect/>
            </a:stretch>
          </a:blipFill>
        </p:spPr>
        <p:txBody>
          <a:bodyPr/>
          <a:lstStyle/>
          <a:p>
            <a:endParaRPr lang="en-US"/>
          </a:p>
        </p:txBody>
      </p:sp>
      <p:sp>
        <p:nvSpPr>
          <p:cNvPr id="21" name="TextBox 21"/>
          <p:cNvSpPr txBox="1"/>
          <p:nvPr/>
        </p:nvSpPr>
        <p:spPr>
          <a:xfrm>
            <a:off x="1356029" y="2346763"/>
            <a:ext cx="7102172" cy="1964640"/>
          </a:xfrm>
          <a:prstGeom prst="rect">
            <a:avLst/>
          </a:prstGeom>
        </p:spPr>
        <p:txBody>
          <a:bodyPr wrap="square" lIns="0" tIns="0" rIns="0" bIns="0" rtlCol="0" anchor="t">
            <a:spAutoFit/>
          </a:bodyPr>
          <a:lstStyle/>
          <a:p>
            <a:pPr>
              <a:lnSpc>
                <a:spcPts val="7930"/>
              </a:lnSpc>
            </a:pPr>
            <a:r>
              <a:rPr lang="en-US" sz="6500" dirty="0">
                <a:solidFill>
                  <a:srgbClr val="191D4A"/>
                </a:solidFill>
                <a:latin typeface="Franklin Gothic Demi Cond" panose="020B0706030402020204" pitchFamily="34" charset="0"/>
              </a:rPr>
              <a:t>COACH OF CHARACTER TRAINING</a:t>
            </a:r>
          </a:p>
        </p:txBody>
      </p:sp>
      <p:sp>
        <p:nvSpPr>
          <p:cNvPr id="22" name="TextBox 22"/>
          <p:cNvSpPr txBox="1"/>
          <p:nvPr/>
        </p:nvSpPr>
        <p:spPr>
          <a:xfrm>
            <a:off x="1356027" y="5524500"/>
            <a:ext cx="6958597" cy="3051176"/>
          </a:xfrm>
          <a:prstGeom prst="rect">
            <a:avLst/>
          </a:prstGeom>
        </p:spPr>
        <p:txBody>
          <a:bodyPr lIns="0" tIns="0" rIns="0" bIns="0" rtlCol="0" anchor="t">
            <a:spAutoFit/>
          </a:bodyPr>
          <a:lstStyle/>
          <a:p>
            <a:pPr marL="539745" lvl="1" indent="-269872">
              <a:lnSpc>
                <a:spcPts val="3499"/>
              </a:lnSpc>
              <a:buFont typeface="Arial"/>
              <a:buChar char="•"/>
            </a:pPr>
            <a:r>
              <a:rPr lang="en-US" sz="2499" dirty="0">
                <a:solidFill>
                  <a:srgbClr val="191D4A"/>
                </a:solidFill>
                <a:latin typeface="Tahoma"/>
              </a:rPr>
              <a:t>The NAIA's Character-Driven Coaching Course is the ONLY coaches character training in collegiate sports. </a:t>
            </a:r>
          </a:p>
          <a:p>
            <a:pPr marL="539745" lvl="1" indent="-269872">
              <a:lnSpc>
                <a:spcPts val="3499"/>
              </a:lnSpc>
              <a:buFont typeface="Arial"/>
              <a:buChar char="•"/>
            </a:pPr>
            <a:r>
              <a:rPr lang="en-US" sz="2499" dirty="0">
                <a:solidFill>
                  <a:srgbClr val="191D4A"/>
                </a:solidFill>
                <a:latin typeface="Tahoma"/>
              </a:rPr>
              <a:t>Within sixty days of being hired or joining the NAIA, each coach must complete this learning module and become certified in Character-Driven Coaching</a:t>
            </a:r>
          </a:p>
        </p:txBody>
      </p:sp>
      <p:sp>
        <p:nvSpPr>
          <p:cNvPr id="23" name="TextBox 23"/>
          <p:cNvSpPr txBox="1"/>
          <p:nvPr/>
        </p:nvSpPr>
        <p:spPr>
          <a:xfrm>
            <a:off x="1379911" y="4604508"/>
            <a:ext cx="6052557" cy="495301"/>
          </a:xfrm>
          <a:prstGeom prst="rect">
            <a:avLst/>
          </a:prstGeom>
        </p:spPr>
        <p:txBody>
          <a:bodyPr lIns="0" tIns="0" rIns="0" bIns="0" rtlCol="0" anchor="t">
            <a:spAutoFit/>
          </a:bodyPr>
          <a:lstStyle/>
          <a:p>
            <a:pPr>
              <a:lnSpc>
                <a:spcPts val="4199"/>
              </a:lnSpc>
              <a:spcBef>
                <a:spcPct val="0"/>
              </a:spcBef>
            </a:pPr>
            <a:r>
              <a:rPr lang="en-US" sz="2999" dirty="0">
                <a:solidFill>
                  <a:srgbClr val="D52130"/>
                </a:solidFill>
                <a:latin typeface="Open Sans Bold"/>
              </a:rPr>
              <a:t>Required for all new coaches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290045" y="0"/>
            <a:ext cx="4997955" cy="10287000"/>
            <a:chOff x="0" y="0"/>
            <a:chExt cx="2349954" cy="4836773"/>
          </a:xfrm>
        </p:grpSpPr>
        <p:sp>
          <p:nvSpPr>
            <p:cNvPr id="3" name="Freeform 3"/>
            <p:cNvSpPr/>
            <p:nvPr/>
          </p:nvSpPr>
          <p:spPr>
            <a:xfrm>
              <a:off x="0" y="0"/>
              <a:ext cx="2349954" cy="4836773"/>
            </a:xfrm>
            <a:custGeom>
              <a:avLst/>
              <a:gdLst/>
              <a:ahLst/>
              <a:cxnLst/>
              <a:rect l="l" t="t" r="r" b="b"/>
              <a:pathLst>
                <a:path w="2349954" h="4836773">
                  <a:moveTo>
                    <a:pt x="0" y="0"/>
                  </a:moveTo>
                  <a:lnTo>
                    <a:pt x="2349954" y="0"/>
                  </a:lnTo>
                  <a:lnTo>
                    <a:pt x="2349954" y="4836773"/>
                  </a:lnTo>
                  <a:lnTo>
                    <a:pt x="0" y="4836773"/>
                  </a:lnTo>
                  <a:close/>
                </a:path>
              </a:pathLst>
            </a:custGeom>
            <a:solidFill>
              <a:srgbClr val="014990"/>
            </a:solidFill>
          </p:spPr>
          <p:txBody>
            <a:bodyPr/>
            <a:lstStyle/>
            <a:p>
              <a:endParaRPr lang="en-US"/>
            </a:p>
          </p:txBody>
        </p:sp>
      </p:grpSp>
      <p:grpSp>
        <p:nvGrpSpPr>
          <p:cNvPr id="4" name="Group 4"/>
          <p:cNvGrpSpPr>
            <a:grpSpLocks noChangeAspect="1"/>
          </p:cNvGrpSpPr>
          <p:nvPr/>
        </p:nvGrpSpPr>
        <p:grpSpPr>
          <a:xfrm>
            <a:off x="9910131" y="1028700"/>
            <a:ext cx="6816172" cy="7632750"/>
            <a:chOff x="0" y="0"/>
            <a:chExt cx="6350000" cy="7110730"/>
          </a:xfrm>
        </p:grpSpPr>
        <p:sp>
          <p:nvSpPr>
            <p:cNvPr id="5" name="Freeform 5"/>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3"/>
              <a:stretch>
                <a:fillRect l="-5681" r="-6298"/>
              </a:stretch>
            </a:blipFill>
          </p:spPr>
          <p:txBody>
            <a:bodyPr/>
            <a:lstStyle/>
            <a:p>
              <a:endParaRPr lang="en-US"/>
            </a:p>
          </p:txBody>
        </p:sp>
      </p:grpSp>
      <p:grpSp>
        <p:nvGrpSpPr>
          <p:cNvPr id="6" name="Group 6"/>
          <p:cNvGrpSpPr/>
          <p:nvPr/>
        </p:nvGrpSpPr>
        <p:grpSpPr>
          <a:xfrm>
            <a:off x="8890491" y="2597700"/>
            <a:ext cx="1225086" cy="989135"/>
            <a:chOff x="0" y="0"/>
            <a:chExt cx="6350000" cy="5126990"/>
          </a:xfrm>
        </p:grpSpPr>
        <p:sp>
          <p:nvSpPr>
            <p:cNvPr id="7" name="Freeform 7"/>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191D4A"/>
            </a:solidFill>
          </p:spPr>
          <p:txBody>
            <a:bodyPr/>
            <a:lstStyle/>
            <a:p>
              <a:endParaRPr lang="en-US"/>
            </a:p>
          </p:txBody>
        </p:sp>
      </p:grpSp>
      <p:grpSp>
        <p:nvGrpSpPr>
          <p:cNvPr id="8" name="Group 8"/>
          <p:cNvGrpSpPr/>
          <p:nvPr/>
        </p:nvGrpSpPr>
        <p:grpSpPr>
          <a:xfrm>
            <a:off x="9862710" y="2597700"/>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191D4A"/>
            </a:solidFill>
          </p:spPr>
          <p:txBody>
            <a:bodyPr/>
            <a:lstStyle/>
            <a:p>
              <a:endParaRPr lang="en-US"/>
            </a:p>
          </p:txBody>
        </p:sp>
      </p:grpSp>
      <p:grpSp>
        <p:nvGrpSpPr>
          <p:cNvPr id="10" name="Group 10"/>
          <p:cNvGrpSpPr/>
          <p:nvPr/>
        </p:nvGrpSpPr>
        <p:grpSpPr>
          <a:xfrm>
            <a:off x="10834929" y="2597700"/>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191D4A"/>
            </a:solidFill>
          </p:spPr>
          <p:txBody>
            <a:bodyPr/>
            <a:lstStyle/>
            <a:p>
              <a:endParaRPr lang="en-US"/>
            </a:p>
          </p:txBody>
        </p:sp>
      </p:grpSp>
      <p:sp>
        <p:nvSpPr>
          <p:cNvPr id="12" name="TextBox 12"/>
          <p:cNvSpPr txBox="1"/>
          <p:nvPr/>
        </p:nvSpPr>
        <p:spPr>
          <a:xfrm>
            <a:off x="1334000" y="4515784"/>
            <a:ext cx="7590925" cy="3051175"/>
          </a:xfrm>
          <a:prstGeom prst="rect">
            <a:avLst/>
          </a:prstGeom>
        </p:spPr>
        <p:txBody>
          <a:bodyPr lIns="0" tIns="0" rIns="0" bIns="0" rtlCol="0" anchor="t">
            <a:spAutoFit/>
          </a:bodyPr>
          <a:lstStyle/>
          <a:p>
            <a:pPr>
              <a:lnSpc>
                <a:spcPts val="3499"/>
              </a:lnSpc>
            </a:pPr>
            <a:r>
              <a:rPr lang="en-US" sz="2499" dirty="0">
                <a:solidFill>
                  <a:srgbClr val="191D4A"/>
                </a:solidFill>
                <a:latin typeface="Tahoma"/>
              </a:rPr>
              <a:t>Hospitality &amp; Game Management Of conference athletics events including conduct in competition</a:t>
            </a:r>
          </a:p>
          <a:p>
            <a:pPr marL="539749" lvl="1" indent="-269875">
              <a:lnSpc>
                <a:spcPts val="3499"/>
              </a:lnSpc>
              <a:buFont typeface="Arial"/>
              <a:buChar char="•"/>
            </a:pPr>
            <a:r>
              <a:rPr lang="en-US" sz="2499" dirty="0">
                <a:solidFill>
                  <a:srgbClr val="191D4A"/>
                </a:solidFill>
                <a:latin typeface="Tahoma"/>
              </a:rPr>
              <a:t>Set and communicate expectations for hospitality and game management.  </a:t>
            </a:r>
          </a:p>
          <a:p>
            <a:pPr marL="539749" lvl="1" indent="-269875">
              <a:lnSpc>
                <a:spcPts val="3499"/>
              </a:lnSpc>
              <a:spcBef>
                <a:spcPct val="0"/>
              </a:spcBef>
              <a:buFont typeface="Arial"/>
              <a:buChar char="•"/>
            </a:pPr>
            <a:r>
              <a:rPr lang="en-US" sz="2499" dirty="0">
                <a:solidFill>
                  <a:srgbClr val="191D4A"/>
                </a:solidFill>
                <a:latin typeface="Tahoma"/>
              </a:rPr>
              <a:t>Establish procedures for responding to extreme behavior, including a crisis management plan.</a:t>
            </a:r>
          </a:p>
          <a:p>
            <a:pPr>
              <a:lnSpc>
                <a:spcPts val="3499"/>
              </a:lnSpc>
              <a:spcBef>
                <a:spcPct val="0"/>
              </a:spcBef>
            </a:pPr>
            <a:endParaRPr lang="en-US" sz="2499" dirty="0">
              <a:solidFill>
                <a:srgbClr val="191D4A"/>
              </a:solidFill>
              <a:latin typeface="Tahoma"/>
            </a:endParaRPr>
          </a:p>
        </p:txBody>
      </p:sp>
      <p:sp>
        <p:nvSpPr>
          <p:cNvPr id="13" name="TextBox 13"/>
          <p:cNvSpPr txBox="1"/>
          <p:nvPr/>
        </p:nvSpPr>
        <p:spPr>
          <a:xfrm>
            <a:off x="1293083" y="2109947"/>
            <a:ext cx="7339597" cy="1964640"/>
          </a:xfrm>
          <a:prstGeom prst="rect">
            <a:avLst/>
          </a:prstGeom>
        </p:spPr>
        <p:txBody>
          <a:bodyPr lIns="0" tIns="0" rIns="0" bIns="0" rtlCol="0" anchor="t">
            <a:spAutoFit/>
          </a:bodyPr>
          <a:lstStyle/>
          <a:p>
            <a:pPr>
              <a:lnSpc>
                <a:spcPts val="7930"/>
              </a:lnSpc>
            </a:pPr>
            <a:r>
              <a:rPr lang="en-US" sz="6500" dirty="0">
                <a:solidFill>
                  <a:srgbClr val="83B231"/>
                </a:solidFill>
                <a:latin typeface="Franklin Gothic Demi Cond" panose="020B0706030402020204" pitchFamily="34" charset="0"/>
              </a:rPr>
              <a:t>CONDUCT IN COMPETITION</a:t>
            </a:r>
          </a:p>
        </p:txBody>
      </p:sp>
      <p:grpSp>
        <p:nvGrpSpPr>
          <p:cNvPr id="16" name="Group 14">
            <a:extLst>
              <a:ext uri="{FF2B5EF4-FFF2-40B4-BE49-F238E27FC236}">
                <a16:creationId xmlns:a16="http://schemas.microsoft.com/office/drawing/2014/main" id="{F2B09415-EA33-5F58-B757-993BC4A0B16C}"/>
              </a:ext>
            </a:extLst>
          </p:cNvPr>
          <p:cNvGrpSpPr/>
          <p:nvPr/>
        </p:nvGrpSpPr>
        <p:grpSpPr>
          <a:xfrm rot="-5400000">
            <a:off x="2761065" y="339586"/>
            <a:ext cx="144306" cy="2955218"/>
            <a:chOff x="0" y="0"/>
            <a:chExt cx="2771140" cy="56749529"/>
          </a:xfrm>
        </p:grpSpPr>
        <p:sp>
          <p:nvSpPr>
            <p:cNvPr id="17" name="Freeform 15">
              <a:extLst>
                <a:ext uri="{FF2B5EF4-FFF2-40B4-BE49-F238E27FC236}">
                  <a16:creationId xmlns:a16="http://schemas.microsoft.com/office/drawing/2014/main" id="{D0C67EBC-4A95-992C-AC49-7B89F8C050C6}"/>
                </a:ext>
              </a:extLst>
            </p:cNvPr>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191D4A">
                <a:alpha val="29804"/>
              </a:srgbClr>
            </a:solidFill>
          </p:spPr>
          <p:txBody>
            <a:bodyPr/>
            <a:lstStyle/>
            <a:p>
              <a:endParaRPr lang="en-US"/>
            </a:p>
          </p:txBody>
        </p:sp>
      </p:grpSp>
      <p:grpSp>
        <p:nvGrpSpPr>
          <p:cNvPr id="18" name="Group 16">
            <a:extLst>
              <a:ext uri="{FF2B5EF4-FFF2-40B4-BE49-F238E27FC236}">
                <a16:creationId xmlns:a16="http://schemas.microsoft.com/office/drawing/2014/main" id="{C23C6046-63CE-79B5-F9FF-253AB2975ABC}"/>
              </a:ext>
            </a:extLst>
          </p:cNvPr>
          <p:cNvGrpSpPr/>
          <p:nvPr/>
        </p:nvGrpSpPr>
        <p:grpSpPr>
          <a:xfrm rot="-5400000">
            <a:off x="2391663" y="708988"/>
            <a:ext cx="144306" cy="2216414"/>
            <a:chOff x="0" y="0"/>
            <a:chExt cx="2771140" cy="42562147"/>
          </a:xfrm>
        </p:grpSpPr>
        <p:sp>
          <p:nvSpPr>
            <p:cNvPr id="19" name="Freeform 17">
              <a:extLst>
                <a:ext uri="{FF2B5EF4-FFF2-40B4-BE49-F238E27FC236}">
                  <a16:creationId xmlns:a16="http://schemas.microsoft.com/office/drawing/2014/main" id="{F10167AC-364B-A966-10F1-0B8B86407F79}"/>
                </a:ext>
              </a:extLst>
            </p:cNvPr>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191D4A">
                <a:alpha val="60000"/>
              </a:srgbClr>
            </a:solidFill>
          </p:spPr>
          <p:txBody>
            <a:bodyPr/>
            <a:lstStyle/>
            <a:p>
              <a:endParaRPr lang="en-US"/>
            </a:p>
          </p:txBody>
        </p:sp>
      </p:grpSp>
      <p:grpSp>
        <p:nvGrpSpPr>
          <p:cNvPr id="20" name="Group 18">
            <a:extLst>
              <a:ext uri="{FF2B5EF4-FFF2-40B4-BE49-F238E27FC236}">
                <a16:creationId xmlns:a16="http://schemas.microsoft.com/office/drawing/2014/main" id="{519D4754-EC5D-5AA1-B614-D0312928540E}"/>
              </a:ext>
            </a:extLst>
          </p:cNvPr>
          <p:cNvGrpSpPr/>
          <p:nvPr/>
        </p:nvGrpSpPr>
        <p:grpSpPr>
          <a:xfrm rot="-5400000">
            <a:off x="2022260" y="1078390"/>
            <a:ext cx="144306" cy="1477609"/>
            <a:chOff x="0" y="0"/>
            <a:chExt cx="2771140" cy="28374764"/>
          </a:xfrm>
        </p:grpSpPr>
        <p:sp>
          <p:nvSpPr>
            <p:cNvPr id="21" name="Freeform 19">
              <a:extLst>
                <a:ext uri="{FF2B5EF4-FFF2-40B4-BE49-F238E27FC236}">
                  <a16:creationId xmlns:a16="http://schemas.microsoft.com/office/drawing/2014/main" id="{5C418362-B29C-FA0F-29DC-729EC7E69F42}"/>
                </a:ext>
              </a:extLst>
            </p:cNvPr>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191D4A"/>
            </a:solidFill>
          </p:spPr>
          <p:txBody>
            <a:bodyPr/>
            <a:lstStyle/>
            <a:p>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DFE"/>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923538" y="2596608"/>
            <a:ext cx="8880360" cy="7690392"/>
            <a:chOff x="0" y="0"/>
            <a:chExt cx="6350000" cy="5499100"/>
          </a:xfrm>
        </p:grpSpPr>
        <p:sp>
          <p:nvSpPr>
            <p:cNvPr id="3" name="Freeform 3"/>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191D4A"/>
            </a:solidFill>
          </p:spPr>
          <p:txBody>
            <a:bodyPr/>
            <a:lstStyle/>
            <a:p>
              <a:endParaRPr lang="en-US"/>
            </a:p>
          </p:txBody>
        </p:sp>
      </p:grpSp>
      <p:grpSp>
        <p:nvGrpSpPr>
          <p:cNvPr id="4" name="Group 4"/>
          <p:cNvGrpSpPr>
            <a:grpSpLocks noChangeAspect="1"/>
          </p:cNvGrpSpPr>
          <p:nvPr/>
        </p:nvGrpSpPr>
        <p:grpSpPr>
          <a:xfrm>
            <a:off x="669024" y="1077895"/>
            <a:ext cx="9389387" cy="8131210"/>
            <a:chOff x="0" y="0"/>
            <a:chExt cx="6350000" cy="5499100"/>
          </a:xfrm>
        </p:grpSpPr>
        <p:sp>
          <p:nvSpPr>
            <p:cNvPr id="5" name="Freeform 5"/>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2"/>
              <a:stretch>
                <a:fillRect r="-13161"/>
              </a:stretch>
            </a:blipFill>
          </p:spPr>
          <p:txBody>
            <a:bodyPr/>
            <a:lstStyle/>
            <a:p>
              <a:endParaRPr lang="en-US"/>
            </a:p>
          </p:txBody>
        </p:sp>
      </p:grpSp>
      <p:grpSp>
        <p:nvGrpSpPr>
          <p:cNvPr id="6" name="Group 6"/>
          <p:cNvGrpSpPr/>
          <p:nvPr/>
        </p:nvGrpSpPr>
        <p:grpSpPr>
          <a:xfrm>
            <a:off x="7454744" y="5347894"/>
            <a:ext cx="1225086" cy="989135"/>
            <a:chOff x="0" y="0"/>
            <a:chExt cx="6350000" cy="5126990"/>
          </a:xfrm>
        </p:grpSpPr>
        <p:sp>
          <p:nvSpPr>
            <p:cNvPr id="7" name="Freeform 7"/>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8" name="Group 8"/>
          <p:cNvGrpSpPr/>
          <p:nvPr/>
        </p:nvGrpSpPr>
        <p:grpSpPr>
          <a:xfrm>
            <a:off x="8578812" y="5347894"/>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0" name="Group 10"/>
          <p:cNvGrpSpPr/>
          <p:nvPr/>
        </p:nvGrpSpPr>
        <p:grpSpPr>
          <a:xfrm>
            <a:off x="-556062" y="5347894"/>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2" name="Group 12"/>
          <p:cNvGrpSpPr/>
          <p:nvPr/>
        </p:nvGrpSpPr>
        <p:grpSpPr>
          <a:xfrm>
            <a:off x="416157" y="5347894"/>
            <a:ext cx="1225086" cy="989135"/>
            <a:chOff x="0" y="0"/>
            <a:chExt cx="6350000" cy="5126990"/>
          </a:xfrm>
        </p:grpSpPr>
        <p:sp>
          <p:nvSpPr>
            <p:cNvPr id="13" name="Freeform 1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4" name="Group 14"/>
          <p:cNvGrpSpPr/>
          <p:nvPr/>
        </p:nvGrpSpPr>
        <p:grpSpPr>
          <a:xfrm>
            <a:off x="1388376" y="5347894"/>
            <a:ext cx="1225086" cy="989135"/>
            <a:chOff x="0" y="0"/>
            <a:chExt cx="6350000" cy="5126990"/>
          </a:xfrm>
        </p:grpSpPr>
        <p:sp>
          <p:nvSpPr>
            <p:cNvPr id="15" name="Freeform 15"/>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6" name="Group 16"/>
          <p:cNvGrpSpPr/>
          <p:nvPr/>
        </p:nvGrpSpPr>
        <p:grpSpPr>
          <a:xfrm rot="-5400000">
            <a:off x="12557291" y="684440"/>
            <a:ext cx="144306" cy="2955218"/>
            <a:chOff x="0" y="0"/>
            <a:chExt cx="2771140" cy="56749529"/>
          </a:xfrm>
        </p:grpSpPr>
        <p:sp>
          <p:nvSpPr>
            <p:cNvPr id="17" name="Freeform 17"/>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191D4A">
                <a:alpha val="29804"/>
              </a:srgbClr>
            </a:solidFill>
          </p:spPr>
          <p:txBody>
            <a:bodyPr/>
            <a:lstStyle/>
            <a:p>
              <a:endParaRPr lang="en-US"/>
            </a:p>
          </p:txBody>
        </p:sp>
      </p:grpSp>
      <p:grpSp>
        <p:nvGrpSpPr>
          <p:cNvPr id="18" name="Group 18"/>
          <p:cNvGrpSpPr/>
          <p:nvPr/>
        </p:nvGrpSpPr>
        <p:grpSpPr>
          <a:xfrm rot="-5400000">
            <a:off x="12187889" y="1053842"/>
            <a:ext cx="144306" cy="2216414"/>
            <a:chOff x="0" y="0"/>
            <a:chExt cx="2771140" cy="42562147"/>
          </a:xfrm>
        </p:grpSpPr>
        <p:sp>
          <p:nvSpPr>
            <p:cNvPr id="19" name="Freeform 19"/>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191D4A">
                <a:alpha val="60000"/>
              </a:srgbClr>
            </a:solidFill>
          </p:spPr>
          <p:txBody>
            <a:bodyPr/>
            <a:lstStyle/>
            <a:p>
              <a:endParaRPr lang="en-US"/>
            </a:p>
          </p:txBody>
        </p:sp>
      </p:grpSp>
      <p:grpSp>
        <p:nvGrpSpPr>
          <p:cNvPr id="20" name="Group 20"/>
          <p:cNvGrpSpPr/>
          <p:nvPr/>
        </p:nvGrpSpPr>
        <p:grpSpPr>
          <a:xfrm rot="-5400000">
            <a:off x="11818487" y="1423244"/>
            <a:ext cx="144306" cy="1477609"/>
            <a:chOff x="0" y="0"/>
            <a:chExt cx="2771140" cy="28374764"/>
          </a:xfrm>
        </p:grpSpPr>
        <p:sp>
          <p:nvSpPr>
            <p:cNvPr id="21" name="Freeform 21"/>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191D4A"/>
            </a:solidFill>
          </p:spPr>
          <p:txBody>
            <a:bodyPr/>
            <a:lstStyle/>
            <a:p>
              <a:endParaRPr lang="en-US"/>
            </a:p>
          </p:txBody>
        </p:sp>
      </p:grpSp>
      <p:grpSp>
        <p:nvGrpSpPr>
          <p:cNvPr id="22" name="Group 22"/>
          <p:cNvGrpSpPr/>
          <p:nvPr/>
        </p:nvGrpSpPr>
        <p:grpSpPr>
          <a:xfrm>
            <a:off x="11151835" y="3805377"/>
            <a:ext cx="738805" cy="738805"/>
            <a:chOff x="0" y="0"/>
            <a:chExt cx="1913890" cy="1913890"/>
          </a:xfrm>
        </p:grpSpPr>
        <p:sp>
          <p:nvSpPr>
            <p:cNvPr id="23" name="Freeform 2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83B231"/>
            </a:solidFill>
          </p:spPr>
          <p:txBody>
            <a:bodyPr/>
            <a:lstStyle/>
            <a:p>
              <a:endParaRPr lang="en-US"/>
            </a:p>
          </p:txBody>
        </p:sp>
      </p:grpSp>
      <p:grpSp>
        <p:nvGrpSpPr>
          <p:cNvPr id="24" name="Group 24"/>
          <p:cNvGrpSpPr/>
          <p:nvPr/>
        </p:nvGrpSpPr>
        <p:grpSpPr>
          <a:xfrm>
            <a:off x="11199539" y="5842461"/>
            <a:ext cx="738805" cy="738805"/>
            <a:chOff x="0" y="0"/>
            <a:chExt cx="1913890" cy="1913890"/>
          </a:xfrm>
        </p:grpSpPr>
        <p:sp>
          <p:nvSpPr>
            <p:cNvPr id="25" name="Freeform 2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83B231"/>
            </a:solidFill>
          </p:spPr>
          <p:txBody>
            <a:bodyPr/>
            <a:lstStyle/>
            <a:p>
              <a:endParaRPr lang="en-US"/>
            </a:p>
          </p:txBody>
        </p:sp>
      </p:grpSp>
      <p:sp>
        <p:nvSpPr>
          <p:cNvPr id="26" name="Freeform 26"/>
          <p:cNvSpPr/>
          <p:nvPr/>
        </p:nvSpPr>
        <p:spPr>
          <a:xfrm>
            <a:off x="390089" y="347076"/>
            <a:ext cx="1704743" cy="804254"/>
          </a:xfrm>
          <a:custGeom>
            <a:avLst/>
            <a:gdLst/>
            <a:ahLst/>
            <a:cxnLst/>
            <a:rect l="l" t="t" r="r" b="b"/>
            <a:pathLst>
              <a:path w="1704743" h="804254">
                <a:moveTo>
                  <a:pt x="0" y="0"/>
                </a:moveTo>
                <a:lnTo>
                  <a:pt x="1704744" y="0"/>
                </a:lnTo>
                <a:lnTo>
                  <a:pt x="1704744" y="804254"/>
                </a:lnTo>
                <a:lnTo>
                  <a:pt x="0" y="804254"/>
                </a:lnTo>
                <a:lnTo>
                  <a:pt x="0" y="0"/>
                </a:lnTo>
                <a:close/>
              </a:path>
            </a:pathLst>
          </a:custGeom>
          <a:blipFill>
            <a:blip r:embed="rId3"/>
            <a:stretch>
              <a:fillRect/>
            </a:stretch>
          </a:blipFill>
        </p:spPr>
        <p:txBody>
          <a:bodyPr/>
          <a:lstStyle/>
          <a:p>
            <a:endParaRPr lang="en-US"/>
          </a:p>
        </p:txBody>
      </p:sp>
      <p:grpSp>
        <p:nvGrpSpPr>
          <p:cNvPr id="27" name="Group 27"/>
          <p:cNvGrpSpPr/>
          <p:nvPr/>
        </p:nvGrpSpPr>
        <p:grpSpPr>
          <a:xfrm>
            <a:off x="9613291" y="5347894"/>
            <a:ext cx="1225086" cy="989135"/>
            <a:chOff x="0" y="0"/>
            <a:chExt cx="6350000" cy="5126990"/>
          </a:xfrm>
        </p:grpSpPr>
        <p:sp>
          <p:nvSpPr>
            <p:cNvPr id="28" name="Freeform 28"/>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sp>
        <p:nvSpPr>
          <p:cNvPr id="29" name="TextBox 29"/>
          <p:cNvSpPr txBox="1"/>
          <p:nvPr/>
        </p:nvSpPr>
        <p:spPr>
          <a:xfrm>
            <a:off x="10225834" y="2383612"/>
            <a:ext cx="7678474" cy="951543"/>
          </a:xfrm>
          <a:prstGeom prst="rect">
            <a:avLst/>
          </a:prstGeom>
        </p:spPr>
        <p:txBody>
          <a:bodyPr lIns="0" tIns="0" rIns="0" bIns="0" rtlCol="0" anchor="t">
            <a:spAutoFit/>
          </a:bodyPr>
          <a:lstStyle/>
          <a:p>
            <a:pPr>
              <a:lnSpc>
                <a:spcPts val="7930"/>
              </a:lnSpc>
            </a:pPr>
            <a:r>
              <a:rPr lang="en-US" sz="6500" dirty="0">
                <a:solidFill>
                  <a:srgbClr val="83B231"/>
                </a:solidFill>
                <a:latin typeface="Franklin Gothic Demi Cond" panose="020B0706030402020204" pitchFamily="34" charset="0"/>
              </a:rPr>
              <a:t>CALL TO ACTION</a:t>
            </a:r>
          </a:p>
        </p:txBody>
      </p:sp>
      <p:sp>
        <p:nvSpPr>
          <p:cNvPr id="30" name="TextBox 30"/>
          <p:cNvSpPr txBox="1"/>
          <p:nvPr/>
        </p:nvSpPr>
        <p:spPr>
          <a:xfrm>
            <a:off x="12315302" y="3757752"/>
            <a:ext cx="5018243" cy="1851660"/>
          </a:xfrm>
          <a:prstGeom prst="rect">
            <a:avLst/>
          </a:prstGeom>
        </p:spPr>
        <p:txBody>
          <a:bodyPr lIns="0" tIns="0" rIns="0" bIns="0" rtlCol="0" anchor="t">
            <a:spAutoFit/>
          </a:bodyPr>
          <a:lstStyle/>
          <a:p>
            <a:pPr>
              <a:lnSpc>
                <a:spcPts val="2939"/>
              </a:lnSpc>
              <a:spcBef>
                <a:spcPct val="0"/>
              </a:spcBef>
            </a:pPr>
            <a:r>
              <a:rPr lang="en-US" sz="2099">
                <a:solidFill>
                  <a:srgbClr val="191D4A"/>
                </a:solidFill>
                <a:latin typeface="Tahoma Bold"/>
              </a:rPr>
              <a:t>Administrators:</a:t>
            </a:r>
            <a:r>
              <a:rPr lang="en-US" sz="2099">
                <a:solidFill>
                  <a:srgbClr val="191D4A"/>
                </a:solidFill>
                <a:latin typeface="Tahoma"/>
              </a:rPr>
              <a:t> Foster procedures that provide a positive atmosphere, an attitude of sportsmanship, and a safe expereience for all students, athletes, officials, and spectators.</a:t>
            </a:r>
          </a:p>
        </p:txBody>
      </p:sp>
      <p:sp>
        <p:nvSpPr>
          <p:cNvPr id="31" name="TextBox 31"/>
          <p:cNvSpPr txBox="1"/>
          <p:nvPr/>
        </p:nvSpPr>
        <p:spPr>
          <a:xfrm>
            <a:off x="12292254" y="5841173"/>
            <a:ext cx="5018243" cy="1480185"/>
          </a:xfrm>
          <a:prstGeom prst="rect">
            <a:avLst/>
          </a:prstGeom>
        </p:spPr>
        <p:txBody>
          <a:bodyPr lIns="0" tIns="0" rIns="0" bIns="0" rtlCol="0" anchor="t">
            <a:spAutoFit/>
          </a:bodyPr>
          <a:lstStyle/>
          <a:p>
            <a:pPr>
              <a:lnSpc>
                <a:spcPts val="2939"/>
              </a:lnSpc>
              <a:spcBef>
                <a:spcPct val="0"/>
              </a:spcBef>
            </a:pPr>
            <a:r>
              <a:rPr lang="en-US" sz="2099" dirty="0">
                <a:solidFill>
                  <a:srgbClr val="191D4A"/>
                </a:solidFill>
                <a:latin typeface="Tahoma Bold"/>
              </a:rPr>
              <a:t>Coaches:</a:t>
            </a:r>
            <a:r>
              <a:rPr lang="en-US" sz="2099" dirty="0">
                <a:solidFill>
                  <a:srgbClr val="191D4A"/>
                </a:solidFill>
                <a:latin typeface="Tahoma"/>
              </a:rPr>
              <a:t> Intentionally define, model, shape, and reinforce the 5 Core Values through your own coaching and mentoring.</a:t>
            </a:r>
          </a:p>
        </p:txBody>
      </p:sp>
      <p:grpSp>
        <p:nvGrpSpPr>
          <p:cNvPr id="32" name="Group 24">
            <a:extLst>
              <a:ext uri="{FF2B5EF4-FFF2-40B4-BE49-F238E27FC236}">
                <a16:creationId xmlns:a16="http://schemas.microsoft.com/office/drawing/2014/main" id="{29E52592-5385-541F-CFD3-07A5ACD2A9AC}"/>
              </a:ext>
            </a:extLst>
          </p:cNvPr>
          <p:cNvGrpSpPr/>
          <p:nvPr/>
        </p:nvGrpSpPr>
        <p:grpSpPr>
          <a:xfrm>
            <a:off x="11199539" y="7827701"/>
            <a:ext cx="738805" cy="738805"/>
            <a:chOff x="0" y="0"/>
            <a:chExt cx="1913890" cy="1913890"/>
          </a:xfrm>
        </p:grpSpPr>
        <p:sp>
          <p:nvSpPr>
            <p:cNvPr id="33" name="Freeform 25">
              <a:extLst>
                <a:ext uri="{FF2B5EF4-FFF2-40B4-BE49-F238E27FC236}">
                  <a16:creationId xmlns:a16="http://schemas.microsoft.com/office/drawing/2014/main" id="{642B7B9C-98ED-9D1C-079C-2DCE9CC386A1}"/>
                </a:ext>
              </a:extLst>
            </p:cNvPr>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83B231"/>
            </a:solidFill>
          </p:spPr>
          <p:txBody>
            <a:bodyPr/>
            <a:lstStyle/>
            <a:p>
              <a:endParaRPr lang="en-US"/>
            </a:p>
          </p:txBody>
        </p:sp>
      </p:grpSp>
      <p:sp>
        <p:nvSpPr>
          <p:cNvPr id="34" name="TextBox 31">
            <a:extLst>
              <a:ext uri="{FF2B5EF4-FFF2-40B4-BE49-F238E27FC236}">
                <a16:creationId xmlns:a16="http://schemas.microsoft.com/office/drawing/2014/main" id="{B1BE0D8C-A01E-8B16-C91B-C9A743FE94D5}"/>
              </a:ext>
            </a:extLst>
          </p:cNvPr>
          <p:cNvSpPr txBox="1"/>
          <p:nvPr/>
        </p:nvSpPr>
        <p:spPr>
          <a:xfrm>
            <a:off x="12291117" y="7728920"/>
            <a:ext cx="5018243" cy="1449884"/>
          </a:xfrm>
          <a:prstGeom prst="rect">
            <a:avLst/>
          </a:prstGeom>
        </p:spPr>
        <p:txBody>
          <a:bodyPr lIns="0" tIns="0" rIns="0" bIns="0" rtlCol="0" anchor="t">
            <a:spAutoFit/>
          </a:bodyPr>
          <a:lstStyle/>
          <a:p>
            <a:pPr>
              <a:lnSpc>
                <a:spcPts val="2939"/>
              </a:lnSpc>
              <a:spcBef>
                <a:spcPct val="0"/>
              </a:spcBef>
            </a:pPr>
            <a:r>
              <a:rPr lang="en-US" sz="2099" dirty="0">
                <a:solidFill>
                  <a:srgbClr val="191D4A"/>
                </a:solidFill>
                <a:latin typeface="Tahoma Bold"/>
              </a:rPr>
              <a:t>Student-Athletes: </a:t>
            </a:r>
            <a:r>
              <a:rPr lang="en-US" sz="2099" dirty="0">
                <a:solidFill>
                  <a:srgbClr val="191D4A"/>
                </a:solidFill>
                <a:latin typeface="Tahoma"/>
              </a:rPr>
              <a:t>Learn, value and understand how Champions of Character can play out in practice, competition and in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8024993" y="0"/>
            <a:ext cx="10295243" cy="10278770"/>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014990"/>
            </a:solidFill>
          </p:spPr>
          <p:txBody>
            <a:bodyPr/>
            <a:lstStyle/>
            <a:p>
              <a:endParaRPr lang="en-US"/>
            </a:p>
          </p:txBody>
        </p:sp>
      </p:grpSp>
      <p:grpSp>
        <p:nvGrpSpPr>
          <p:cNvPr id="4" name="Group 4"/>
          <p:cNvGrpSpPr>
            <a:grpSpLocks noChangeAspect="1"/>
          </p:cNvGrpSpPr>
          <p:nvPr/>
        </p:nvGrpSpPr>
        <p:grpSpPr>
          <a:xfrm>
            <a:off x="8933530" y="-719175"/>
            <a:ext cx="9386706" cy="10511233"/>
            <a:chOff x="0" y="0"/>
            <a:chExt cx="6350000" cy="7110730"/>
          </a:xfrm>
        </p:grpSpPr>
        <p:sp>
          <p:nvSpPr>
            <p:cNvPr id="5" name="Freeform 5"/>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2"/>
              <a:stretch>
                <a:fillRect l="-19961" r="-19961"/>
              </a:stretch>
            </a:blipFill>
          </p:spPr>
          <p:txBody>
            <a:bodyPr/>
            <a:lstStyle/>
            <a:p>
              <a:endParaRPr lang="en-US"/>
            </a:p>
          </p:txBody>
        </p:sp>
      </p:grpSp>
      <p:grpSp>
        <p:nvGrpSpPr>
          <p:cNvPr id="6" name="Group 6"/>
          <p:cNvGrpSpPr/>
          <p:nvPr/>
        </p:nvGrpSpPr>
        <p:grpSpPr>
          <a:xfrm>
            <a:off x="7559238" y="7411899"/>
            <a:ext cx="1225086" cy="989135"/>
            <a:chOff x="0" y="0"/>
            <a:chExt cx="6350000" cy="5126990"/>
          </a:xfrm>
        </p:grpSpPr>
        <p:sp>
          <p:nvSpPr>
            <p:cNvPr id="7" name="Freeform 7"/>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grpSp>
        <p:nvGrpSpPr>
          <p:cNvPr id="8" name="Group 8"/>
          <p:cNvGrpSpPr/>
          <p:nvPr/>
        </p:nvGrpSpPr>
        <p:grpSpPr>
          <a:xfrm>
            <a:off x="8531457" y="7411899"/>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grpSp>
        <p:nvGrpSpPr>
          <p:cNvPr id="10" name="Group 10"/>
          <p:cNvGrpSpPr/>
          <p:nvPr/>
        </p:nvGrpSpPr>
        <p:grpSpPr>
          <a:xfrm>
            <a:off x="9503676" y="7411899"/>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sp>
        <p:nvSpPr>
          <p:cNvPr id="12" name="TextBox 12"/>
          <p:cNvSpPr txBox="1"/>
          <p:nvPr/>
        </p:nvSpPr>
        <p:spPr>
          <a:xfrm>
            <a:off x="447128" y="4224357"/>
            <a:ext cx="8337196" cy="1487587"/>
          </a:xfrm>
          <a:prstGeom prst="rect">
            <a:avLst/>
          </a:prstGeom>
        </p:spPr>
        <p:txBody>
          <a:bodyPr lIns="0" tIns="0" rIns="0" bIns="0" rtlCol="0" anchor="t">
            <a:spAutoFit/>
          </a:bodyPr>
          <a:lstStyle/>
          <a:p>
            <a:pPr>
              <a:lnSpc>
                <a:spcPts val="11587"/>
              </a:lnSpc>
            </a:pPr>
            <a:r>
              <a:rPr lang="en-US" sz="10164" dirty="0">
                <a:solidFill>
                  <a:srgbClr val="191D4A"/>
                </a:solidFill>
                <a:latin typeface="Franklin Gothic Demi Cond" panose="020B0706030402020204" pitchFamily="34" charset="0"/>
              </a:rPr>
              <a:t>QUESTIONS?</a:t>
            </a:r>
          </a:p>
        </p:txBody>
      </p:sp>
      <p:sp>
        <p:nvSpPr>
          <p:cNvPr id="13" name="Freeform 13"/>
          <p:cNvSpPr/>
          <p:nvPr/>
        </p:nvSpPr>
        <p:spPr>
          <a:xfrm>
            <a:off x="390089" y="347076"/>
            <a:ext cx="1704743" cy="804254"/>
          </a:xfrm>
          <a:custGeom>
            <a:avLst/>
            <a:gdLst/>
            <a:ahLst/>
            <a:cxnLst/>
            <a:rect l="l" t="t" r="r" b="b"/>
            <a:pathLst>
              <a:path w="1704743" h="804254">
                <a:moveTo>
                  <a:pt x="0" y="0"/>
                </a:moveTo>
                <a:lnTo>
                  <a:pt x="1704744" y="0"/>
                </a:lnTo>
                <a:lnTo>
                  <a:pt x="1704744" y="804254"/>
                </a:lnTo>
                <a:lnTo>
                  <a:pt x="0" y="804254"/>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7963074"/>
            <a:ext cx="1225086" cy="989135"/>
            <a:chOff x="0" y="0"/>
            <a:chExt cx="6350000" cy="5126990"/>
          </a:xfrm>
        </p:grpSpPr>
        <p:sp>
          <p:nvSpPr>
            <p:cNvPr id="3" name="Freeform 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grpSp>
        <p:nvGrpSpPr>
          <p:cNvPr id="6" name="Group 6"/>
          <p:cNvGrpSpPr/>
          <p:nvPr/>
        </p:nvGrpSpPr>
        <p:grpSpPr>
          <a:xfrm>
            <a:off x="10762755" y="288445"/>
            <a:ext cx="7213168" cy="8741256"/>
            <a:chOff x="0" y="0"/>
            <a:chExt cx="2692899" cy="3185712"/>
          </a:xfrm>
        </p:grpSpPr>
        <p:sp>
          <p:nvSpPr>
            <p:cNvPr id="7" name="Freeform 7"/>
            <p:cNvSpPr/>
            <p:nvPr/>
          </p:nvSpPr>
          <p:spPr>
            <a:xfrm>
              <a:off x="0" y="0"/>
              <a:ext cx="2692899" cy="3185712"/>
            </a:xfrm>
            <a:custGeom>
              <a:avLst/>
              <a:gdLst/>
              <a:ahLst/>
              <a:cxnLst/>
              <a:rect l="l" t="t" r="r" b="b"/>
              <a:pathLst>
                <a:path w="2692899" h="3185712">
                  <a:moveTo>
                    <a:pt x="2568439" y="3185712"/>
                  </a:moveTo>
                  <a:lnTo>
                    <a:pt x="124460" y="3185712"/>
                  </a:lnTo>
                  <a:cubicBezTo>
                    <a:pt x="55880" y="3185712"/>
                    <a:pt x="0" y="3129832"/>
                    <a:pt x="0" y="3061252"/>
                  </a:cubicBezTo>
                  <a:lnTo>
                    <a:pt x="0" y="124460"/>
                  </a:lnTo>
                  <a:cubicBezTo>
                    <a:pt x="0" y="55880"/>
                    <a:pt x="55880" y="0"/>
                    <a:pt x="124460" y="0"/>
                  </a:cubicBezTo>
                  <a:lnTo>
                    <a:pt x="2568439" y="0"/>
                  </a:lnTo>
                  <a:cubicBezTo>
                    <a:pt x="2637019" y="0"/>
                    <a:pt x="2692899" y="55880"/>
                    <a:pt x="2692899" y="124460"/>
                  </a:cubicBezTo>
                  <a:lnTo>
                    <a:pt x="2692899" y="3061252"/>
                  </a:lnTo>
                  <a:cubicBezTo>
                    <a:pt x="2692899" y="3129832"/>
                    <a:pt x="2637019" y="3185712"/>
                    <a:pt x="2568439" y="3185712"/>
                  </a:cubicBezTo>
                  <a:close/>
                </a:path>
              </a:pathLst>
            </a:custGeom>
            <a:solidFill>
              <a:srgbClr val="014990"/>
            </a:solidFill>
          </p:spPr>
          <p:txBody>
            <a:bodyPr/>
            <a:lstStyle/>
            <a:p>
              <a:endParaRPr lang="en-US"/>
            </a:p>
          </p:txBody>
        </p:sp>
      </p:grpSp>
      <p:sp>
        <p:nvSpPr>
          <p:cNvPr id="8" name="TextBox 8"/>
          <p:cNvSpPr txBox="1"/>
          <p:nvPr/>
        </p:nvSpPr>
        <p:spPr>
          <a:xfrm>
            <a:off x="11136552" y="2628900"/>
            <a:ext cx="6465574" cy="3539430"/>
          </a:xfrm>
          <a:prstGeom prst="rect">
            <a:avLst/>
          </a:prstGeom>
        </p:spPr>
        <p:txBody>
          <a:bodyPr lIns="0" tIns="0" rIns="0" bIns="0" rtlCol="0" anchor="t">
            <a:spAutoFit/>
          </a:bodyPr>
          <a:lstStyle/>
          <a:p>
            <a:pPr marL="0" lvl="0" indent="0" algn="ctr">
              <a:lnSpc>
                <a:spcPts val="9240"/>
              </a:lnSpc>
            </a:pPr>
            <a:r>
              <a:rPr lang="en-US" sz="7700" dirty="0">
                <a:solidFill>
                  <a:srgbClr val="FFFFFF"/>
                </a:solidFill>
                <a:latin typeface="Franklin Gothic Demi Cond" panose="020B0706030402020204" pitchFamily="34" charset="0"/>
                <a:ea typeface="ITC Franklin Gothic LT Semi-Bold"/>
                <a:cs typeface="ITC Franklin Gothic LT Semi-Bold"/>
                <a:sym typeface="ITC Franklin Gothic LT Semi-Bold"/>
              </a:rPr>
              <a:t>THE VALUE OF CHAMPIONS OF CHARACTER</a:t>
            </a:r>
          </a:p>
        </p:txBody>
      </p:sp>
      <p:pic>
        <p:nvPicPr>
          <p:cNvPr id="9" name="Online Media 8" title="Champions of Character® Program">
            <a:hlinkClick r:id="" action="ppaction://media"/>
            <a:extLst>
              <a:ext uri="{FF2B5EF4-FFF2-40B4-BE49-F238E27FC236}">
                <a16:creationId xmlns:a16="http://schemas.microsoft.com/office/drawing/2014/main" id="{21DBA9FD-E1EE-45E3-0D64-85A07E197AEF}"/>
              </a:ext>
            </a:extLst>
          </p:cNvPr>
          <p:cNvPicPr>
            <a:picLocks noRot="1" noChangeAspect="1"/>
          </p:cNvPicPr>
          <p:nvPr>
            <a:videoFile r:link="rId1"/>
          </p:nvPr>
        </p:nvPicPr>
        <p:blipFill>
          <a:blip r:embed="rId3"/>
          <a:stretch>
            <a:fillRect/>
          </a:stretch>
        </p:blipFill>
        <p:spPr>
          <a:xfrm>
            <a:off x="283663" y="1333500"/>
            <a:ext cx="10221556" cy="5775179"/>
          </a:xfrm>
          <a:prstGeom prst="roundRect">
            <a:avLst>
              <a:gd name="adj" fmla="val 5439"/>
            </a:avLst>
          </a:prstGeom>
          <a:ln>
            <a:noFill/>
          </a:ln>
          <a:effectLst>
            <a:innerShdw blurRad="114300" dist="50800">
              <a:srgbClr val="000000">
                <a:alpha val="0"/>
              </a:srgbClr>
            </a:innerShdw>
          </a:effectLst>
        </p:spPr>
      </p:pic>
      <p:grpSp>
        <p:nvGrpSpPr>
          <p:cNvPr id="10" name="Group 2">
            <a:extLst>
              <a:ext uri="{FF2B5EF4-FFF2-40B4-BE49-F238E27FC236}">
                <a16:creationId xmlns:a16="http://schemas.microsoft.com/office/drawing/2014/main" id="{BE218494-F6B0-624C-4210-86B081D07419}"/>
              </a:ext>
            </a:extLst>
          </p:cNvPr>
          <p:cNvGrpSpPr/>
          <p:nvPr/>
        </p:nvGrpSpPr>
        <p:grpSpPr>
          <a:xfrm>
            <a:off x="7918914" y="7963074"/>
            <a:ext cx="1225086" cy="989135"/>
            <a:chOff x="0" y="0"/>
            <a:chExt cx="6350000" cy="5126990"/>
          </a:xfrm>
        </p:grpSpPr>
        <p:sp>
          <p:nvSpPr>
            <p:cNvPr id="11" name="Freeform 3">
              <a:extLst>
                <a:ext uri="{FF2B5EF4-FFF2-40B4-BE49-F238E27FC236}">
                  <a16:creationId xmlns:a16="http://schemas.microsoft.com/office/drawing/2014/main" id="{FDB6C1A1-AE58-41D7-4240-7D4B6976ECB5}"/>
                </a:ext>
              </a:extLst>
            </p:cNvPr>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grpSp>
        <p:nvGrpSpPr>
          <p:cNvPr id="12" name="Group 2">
            <a:extLst>
              <a:ext uri="{FF2B5EF4-FFF2-40B4-BE49-F238E27FC236}">
                <a16:creationId xmlns:a16="http://schemas.microsoft.com/office/drawing/2014/main" id="{BE140931-6C00-258C-BA79-9C42B38B4548}"/>
              </a:ext>
            </a:extLst>
          </p:cNvPr>
          <p:cNvGrpSpPr/>
          <p:nvPr/>
        </p:nvGrpSpPr>
        <p:grpSpPr>
          <a:xfrm>
            <a:off x="6693828" y="7970177"/>
            <a:ext cx="1225086" cy="989135"/>
            <a:chOff x="0" y="0"/>
            <a:chExt cx="6350000" cy="5126990"/>
          </a:xfrm>
        </p:grpSpPr>
        <p:sp>
          <p:nvSpPr>
            <p:cNvPr id="13" name="Freeform 3">
              <a:extLst>
                <a:ext uri="{FF2B5EF4-FFF2-40B4-BE49-F238E27FC236}">
                  <a16:creationId xmlns:a16="http://schemas.microsoft.com/office/drawing/2014/main" id="{22F1501E-5D10-F384-95A5-3CCA370B6DCE}"/>
                </a:ext>
              </a:extLst>
            </p:cNvPr>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83B231"/>
            </a:solidFill>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37760" y="-1323894"/>
            <a:ext cx="11629501" cy="11610894"/>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83B231"/>
            </a:solidFill>
          </p:spPr>
          <p:txBody>
            <a:bodyPr/>
            <a:lstStyle/>
            <a:p>
              <a:endParaRPr lang="en-US"/>
            </a:p>
          </p:txBody>
        </p:sp>
      </p:grpSp>
      <p:grpSp>
        <p:nvGrpSpPr>
          <p:cNvPr id="4" name="Group 4"/>
          <p:cNvGrpSpPr>
            <a:grpSpLocks noChangeAspect="1"/>
          </p:cNvGrpSpPr>
          <p:nvPr/>
        </p:nvGrpSpPr>
        <p:grpSpPr>
          <a:xfrm>
            <a:off x="1893048" y="2076635"/>
            <a:ext cx="9546936" cy="8210365"/>
            <a:chOff x="0" y="0"/>
            <a:chExt cx="6350000" cy="5461000"/>
          </a:xfrm>
        </p:grpSpPr>
        <p:sp>
          <p:nvSpPr>
            <p:cNvPr id="5" name="Freeform 5"/>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3"/>
              <a:stretch>
                <a:fillRect t="-2080" b="-2080"/>
              </a:stretch>
            </a:blipFill>
          </p:spPr>
          <p:txBody>
            <a:bodyPr/>
            <a:lstStyle/>
            <a:p>
              <a:endParaRPr lang="en-US"/>
            </a:p>
          </p:txBody>
        </p:sp>
      </p:grpSp>
      <p:grpSp>
        <p:nvGrpSpPr>
          <p:cNvPr id="6" name="Group 6"/>
          <p:cNvGrpSpPr>
            <a:grpSpLocks noChangeAspect="1"/>
          </p:cNvGrpSpPr>
          <p:nvPr/>
        </p:nvGrpSpPr>
        <p:grpSpPr>
          <a:xfrm>
            <a:off x="-2121968" y="0"/>
            <a:ext cx="9480790" cy="8210365"/>
            <a:chOff x="0" y="0"/>
            <a:chExt cx="6350000" cy="5499100"/>
          </a:xfrm>
        </p:grpSpPr>
        <p:sp>
          <p:nvSpPr>
            <p:cNvPr id="7" name="Freeform 7"/>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4"/>
              <a:stretch>
                <a:fillRect t="-31760" b="-6246"/>
              </a:stretch>
            </a:blipFill>
          </p:spPr>
          <p:txBody>
            <a:bodyPr/>
            <a:lstStyle/>
            <a:p>
              <a:endParaRPr lang="en-US"/>
            </a:p>
          </p:txBody>
        </p:sp>
      </p:grpSp>
      <p:grpSp>
        <p:nvGrpSpPr>
          <p:cNvPr id="8" name="Group 8"/>
          <p:cNvGrpSpPr/>
          <p:nvPr/>
        </p:nvGrpSpPr>
        <p:grpSpPr>
          <a:xfrm>
            <a:off x="5974476" y="534133"/>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0" name="Group 10"/>
          <p:cNvGrpSpPr/>
          <p:nvPr/>
        </p:nvGrpSpPr>
        <p:grpSpPr>
          <a:xfrm>
            <a:off x="6946695" y="534133"/>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2" name="Group 12"/>
          <p:cNvGrpSpPr/>
          <p:nvPr/>
        </p:nvGrpSpPr>
        <p:grpSpPr>
          <a:xfrm>
            <a:off x="7918914" y="534133"/>
            <a:ext cx="1225086" cy="989135"/>
            <a:chOff x="0" y="0"/>
            <a:chExt cx="6350000" cy="5126990"/>
          </a:xfrm>
        </p:grpSpPr>
        <p:sp>
          <p:nvSpPr>
            <p:cNvPr id="13" name="Freeform 1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sp>
        <p:nvSpPr>
          <p:cNvPr id="14" name="TextBox 14"/>
          <p:cNvSpPr txBox="1"/>
          <p:nvPr/>
        </p:nvSpPr>
        <p:spPr>
          <a:xfrm>
            <a:off x="10283534" y="2586078"/>
            <a:ext cx="7632385" cy="3465629"/>
          </a:xfrm>
          <a:prstGeom prst="rect">
            <a:avLst/>
          </a:prstGeom>
        </p:spPr>
        <p:txBody>
          <a:bodyPr lIns="0" tIns="0" rIns="0" bIns="0" rtlCol="0" anchor="t">
            <a:spAutoFit/>
          </a:bodyPr>
          <a:lstStyle/>
          <a:p>
            <a:pPr>
              <a:lnSpc>
                <a:spcPts val="9150"/>
              </a:lnSpc>
            </a:pPr>
            <a:r>
              <a:rPr lang="en-US" sz="7500" dirty="0">
                <a:solidFill>
                  <a:srgbClr val="191D4A"/>
                </a:solidFill>
                <a:latin typeface="Franklin Gothic Demi Cond" panose="020B0706030402020204" pitchFamily="34" charset="0"/>
              </a:rPr>
              <a:t>WHY IS CHAMPIONS OF CHARACTER IMPORTANT?</a:t>
            </a:r>
          </a:p>
        </p:txBody>
      </p:sp>
      <p:grpSp>
        <p:nvGrpSpPr>
          <p:cNvPr id="15" name="Group 15"/>
          <p:cNvGrpSpPr/>
          <p:nvPr/>
        </p:nvGrpSpPr>
        <p:grpSpPr>
          <a:xfrm rot="-5400000">
            <a:off x="11688990" y="671179"/>
            <a:ext cx="144306" cy="2955218"/>
            <a:chOff x="0" y="0"/>
            <a:chExt cx="2771140" cy="56749529"/>
          </a:xfrm>
        </p:grpSpPr>
        <p:sp>
          <p:nvSpPr>
            <p:cNvPr id="16" name="Freeform 16"/>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D52130">
                <a:alpha val="29804"/>
              </a:srgbClr>
            </a:solidFill>
          </p:spPr>
          <p:txBody>
            <a:bodyPr/>
            <a:lstStyle/>
            <a:p>
              <a:endParaRPr lang="en-US"/>
            </a:p>
          </p:txBody>
        </p:sp>
      </p:grpSp>
      <p:grpSp>
        <p:nvGrpSpPr>
          <p:cNvPr id="17" name="Group 17"/>
          <p:cNvGrpSpPr/>
          <p:nvPr/>
        </p:nvGrpSpPr>
        <p:grpSpPr>
          <a:xfrm rot="-5400000">
            <a:off x="11319587" y="1040582"/>
            <a:ext cx="144306" cy="2216414"/>
            <a:chOff x="0" y="0"/>
            <a:chExt cx="2771140" cy="42562147"/>
          </a:xfrm>
        </p:grpSpPr>
        <p:sp>
          <p:nvSpPr>
            <p:cNvPr id="18" name="Freeform 18"/>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D52130">
                <a:alpha val="60000"/>
              </a:srgbClr>
            </a:solidFill>
          </p:spPr>
          <p:txBody>
            <a:bodyPr/>
            <a:lstStyle/>
            <a:p>
              <a:endParaRPr lang="en-US"/>
            </a:p>
          </p:txBody>
        </p:sp>
      </p:grpSp>
      <p:grpSp>
        <p:nvGrpSpPr>
          <p:cNvPr id="19" name="Group 19"/>
          <p:cNvGrpSpPr/>
          <p:nvPr/>
        </p:nvGrpSpPr>
        <p:grpSpPr>
          <a:xfrm rot="-5400000">
            <a:off x="10950185" y="1409984"/>
            <a:ext cx="144306" cy="1477609"/>
            <a:chOff x="0" y="0"/>
            <a:chExt cx="2771140" cy="28374764"/>
          </a:xfrm>
        </p:grpSpPr>
        <p:sp>
          <p:nvSpPr>
            <p:cNvPr id="20" name="Freeform 20"/>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D52130"/>
            </a:solid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20352" y="0"/>
            <a:ext cx="8067648" cy="10287000"/>
            <a:chOff x="0" y="0"/>
            <a:chExt cx="3793272" cy="4836773"/>
          </a:xfrm>
        </p:grpSpPr>
        <p:sp>
          <p:nvSpPr>
            <p:cNvPr id="3" name="Freeform 3"/>
            <p:cNvSpPr/>
            <p:nvPr/>
          </p:nvSpPr>
          <p:spPr>
            <a:xfrm>
              <a:off x="0" y="0"/>
              <a:ext cx="3793272" cy="4836773"/>
            </a:xfrm>
            <a:custGeom>
              <a:avLst/>
              <a:gdLst/>
              <a:ahLst/>
              <a:cxnLst/>
              <a:rect l="l" t="t" r="r" b="b"/>
              <a:pathLst>
                <a:path w="3793272" h="4836773">
                  <a:moveTo>
                    <a:pt x="0" y="0"/>
                  </a:moveTo>
                  <a:lnTo>
                    <a:pt x="3793272" y="0"/>
                  </a:lnTo>
                  <a:lnTo>
                    <a:pt x="3793272" y="4836773"/>
                  </a:lnTo>
                  <a:lnTo>
                    <a:pt x="0" y="4836773"/>
                  </a:lnTo>
                  <a:close/>
                </a:path>
              </a:pathLst>
            </a:custGeom>
            <a:solidFill>
              <a:srgbClr val="D52130"/>
            </a:solidFill>
          </p:spPr>
          <p:txBody>
            <a:bodyPr/>
            <a:lstStyle/>
            <a:p>
              <a:endParaRPr lang="en-US"/>
            </a:p>
          </p:txBody>
        </p:sp>
      </p:grpSp>
      <p:grpSp>
        <p:nvGrpSpPr>
          <p:cNvPr id="4" name="Group 4"/>
          <p:cNvGrpSpPr>
            <a:grpSpLocks noChangeAspect="1"/>
          </p:cNvGrpSpPr>
          <p:nvPr/>
        </p:nvGrpSpPr>
        <p:grpSpPr>
          <a:xfrm>
            <a:off x="9248775" y="975598"/>
            <a:ext cx="8010525" cy="8970186"/>
            <a:chOff x="0" y="0"/>
            <a:chExt cx="6350000" cy="7110730"/>
          </a:xfrm>
        </p:grpSpPr>
        <p:sp>
          <p:nvSpPr>
            <p:cNvPr id="5" name="Freeform 5"/>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3"/>
              <a:stretch>
                <a:fillRect l="-115087" b="-2441"/>
              </a:stretch>
            </a:blipFill>
          </p:spPr>
          <p:txBody>
            <a:bodyPr/>
            <a:lstStyle/>
            <a:p>
              <a:endParaRPr lang="en-US"/>
            </a:p>
          </p:txBody>
        </p:sp>
      </p:grpSp>
      <p:grpSp>
        <p:nvGrpSpPr>
          <p:cNvPr id="6" name="Group 6"/>
          <p:cNvGrpSpPr/>
          <p:nvPr/>
        </p:nvGrpSpPr>
        <p:grpSpPr>
          <a:xfrm>
            <a:off x="8890491" y="2597700"/>
            <a:ext cx="1225086" cy="989135"/>
            <a:chOff x="0" y="0"/>
            <a:chExt cx="6350000" cy="5126990"/>
          </a:xfrm>
        </p:grpSpPr>
        <p:sp>
          <p:nvSpPr>
            <p:cNvPr id="7" name="Freeform 7"/>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04990"/>
            </a:solidFill>
          </p:spPr>
          <p:txBody>
            <a:bodyPr/>
            <a:lstStyle/>
            <a:p>
              <a:endParaRPr lang="en-US"/>
            </a:p>
          </p:txBody>
        </p:sp>
      </p:grpSp>
      <p:grpSp>
        <p:nvGrpSpPr>
          <p:cNvPr id="8" name="Group 8"/>
          <p:cNvGrpSpPr/>
          <p:nvPr/>
        </p:nvGrpSpPr>
        <p:grpSpPr>
          <a:xfrm>
            <a:off x="9862710" y="2597700"/>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04990"/>
            </a:solidFill>
          </p:spPr>
          <p:txBody>
            <a:bodyPr/>
            <a:lstStyle/>
            <a:p>
              <a:endParaRPr lang="en-US"/>
            </a:p>
          </p:txBody>
        </p:sp>
      </p:grpSp>
      <p:grpSp>
        <p:nvGrpSpPr>
          <p:cNvPr id="10" name="Group 10"/>
          <p:cNvGrpSpPr/>
          <p:nvPr/>
        </p:nvGrpSpPr>
        <p:grpSpPr>
          <a:xfrm>
            <a:off x="10834929" y="2597700"/>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004990"/>
            </a:solidFill>
          </p:spPr>
          <p:txBody>
            <a:bodyPr/>
            <a:lstStyle/>
            <a:p>
              <a:endParaRPr lang="en-US"/>
            </a:p>
          </p:txBody>
        </p:sp>
      </p:grpSp>
      <p:sp>
        <p:nvSpPr>
          <p:cNvPr id="12" name="Freeform 12"/>
          <p:cNvSpPr/>
          <p:nvPr/>
        </p:nvSpPr>
        <p:spPr>
          <a:xfrm>
            <a:off x="182312" y="2991020"/>
            <a:ext cx="650071" cy="494054"/>
          </a:xfrm>
          <a:custGeom>
            <a:avLst/>
            <a:gdLst/>
            <a:ahLst/>
            <a:cxnLst/>
            <a:rect l="l" t="t" r="r" b="b"/>
            <a:pathLst>
              <a:path w="650071" h="494054">
                <a:moveTo>
                  <a:pt x="0" y="0"/>
                </a:moveTo>
                <a:lnTo>
                  <a:pt x="650070" y="0"/>
                </a:lnTo>
                <a:lnTo>
                  <a:pt x="650070" y="494053"/>
                </a:lnTo>
                <a:lnTo>
                  <a:pt x="0" y="4940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832382" y="2780129"/>
            <a:ext cx="8058109" cy="5431593"/>
          </a:xfrm>
          <a:prstGeom prst="rect">
            <a:avLst/>
          </a:prstGeom>
        </p:spPr>
        <p:txBody>
          <a:bodyPr lIns="0" tIns="0" rIns="0" bIns="0" rtlCol="0" anchor="t">
            <a:spAutoFit/>
          </a:bodyPr>
          <a:lstStyle/>
          <a:p>
            <a:pPr>
              <a:lnSpc>
                <a:spcPts val="6170"/>
              </a:lnSpc>
              <a:spcBef>
                <a:spcPct val="0"/>
              </a:spcBef>
            </a:pPr>
            <a:r>
              <a:rPr lang="en-US" sz="4407" dirty="0">
                <a:solidFill>
                  <a:srgbClr val="191D4A"/>
                </a:solidFill>
                <a:latin typeface="Tahoma Bold"/>
              </a:rPr>
              <a:t>Be more concerned with your character than your reputation because </a:t>
            </a:r>
            <a:r>
              <a:rPr lang="en-US" sz="4407" dirty="0">
                <a:solidFill>
                  <a:srgbClr val="83B231"/>
                </a:solidFill>
                <a:latin typeface="Tahoma Bold"/>
              </a:rPr>
              <a:t>your character is what you really are</a:t>
            </a:r>
            <a:r>
              <a:rPr lang="en-US" sz="4407" dirty="0">
                <a:solidFill>
                  <a:srgbClr val="FFFFFF"/>
                </a:solidFill>
                <a:latin typeface="Tahoma Bold"/>
              </a:rPr>
              <a:t>, </a:t>
            </a:r>
            <a:r>
              <a:rPr lang="en-US" sz="4407" dirty="0">
                <a:solidFill>
                  <a:srgbClr val="191D4A"/>
                </a:solidFill>
                <a:latin typeface="Tahoma Bold"/>
              </a:rPr>
              <a:t>while your reputation is merely what others think you are.</a:t>
            </a:r>
          </a:p>
        </p:txBody>
      </p:sp>
      <p:sp>
        <p:nvSpPr>
          <p:cNvPr id="14" name="Freeform 14"/>
          <p:cNvSpPr/>
          <p:nvPr/>
        </p:nvSpPr>
        <p:spPr>
          <a:xfrm>
            <a:off x="3154382" y="7599175"/>
            <a:ext cx="633402" cy="494054"/>
          </a:xfrm>
          <a:custGeom>
            <a:avLst/>
            <a:gdLst/>
            <a:ahLst/>
            <a:cxnLst/>
            <a:rect l="l" t="t" r="r" b="b"/>
            <a:pathLst>
              <a:path w="633402" h="494054">
                <a:moveTo>
                  <a:pt x="0" y="0"/>
                </a:moveTo>
                <a:lnTo>
                  <a:pt x="633402" y="0"/>
                </a:lnTo>
                <a:lnTo>
                  <a:pt x="633402" y="494054"/>
                </a:lnTo>
                <a:lnTo>
                  <a:pt x="0" y="4940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5" name="Freeform 15"/>
          <p:cNvSpPr/>
          <p:nvPr/>
        </p:nvSpPr>
        <p:spPr>
          <a:xfrm>
            <a:off x="1028700" y="1028700"/>
            <a:ext cx="1704743" cy="804254"/>
          </a:xfrm>
          <a:custGeom>
            <a:avLst/>
            <a:gdLst/>
            <a:ahLst/>
            <a:cxnLst/>
            <a:rect l="l" t="t" r="r" b="b"/>
            <a:pathLst>
              <a:path w="1704743" h="804254">
                <a:moveTo>
                  <a:pt x="0" y="0"/>
                </a:moveTo>
                <a:lnTo>
                  <a:pt x="1704743" y="0"/>
                </a:lnTo>
                <a:lnTo>
                  <a:pt x="1704743" y="804254"/>
                </a:lnTo>
                <a:lnTo>
                  <a:pt x="0" y="804254"/>
                </a:lnTo>
                <a:lnTo>
                  <a:pt x="0" y="0"/>
                </a:lnTo>
                <a:close/>
              </a:path>
            </a:pathLst>
          </a:custGeom>
          <a:blipFill>
            <a:blip r:embed="rId8"/>
            <a:stretch>
              <a:fillRect/>
            </a:stretch>
          </a:blipFill>
        </p:spPr>
        <p:txBody>
          <a:bodyPr/>
          <a:lstStyle/>
          <a:p>
            <a:endParaRPr lang="en-US"/>
          </a:p>
        </p:txBody>
      </p:sp>
      <p:sp>
        <p:nvSpPr>
          <p:cNvPr id="16" name="TextBox 16"/>
          <p:cNvSpPr txBox="1"/>
          <p:nvPr/>
        </p:nvSpPr>
        <p:spPr>
          <a:xfrm>
            <a:off x="3787784" y="8194328"/>
            <a:ext cx="5356216" cy="704492"/>
          </a:xfrm>
          <a:prstGeom prst="rect">
            <a:avLst/>
          </a:prstGeom>
        </p:spPr>
        <p:txBody>
          <a:bodyPr lIns="0" tIns="0" rIns="0" bIns="0" rtlCol="0" anchor="t">
            <a:spAutoFit/>
          </a:bodyPr>
          <a:lstStyle/>
          <a:p>
            <a:pPr>
              <a:lnSpc>
                <a:spcPts val="5794"/>
              </a:lnSpc>
              <a:spcBef>
                <a:spcPct val="0"/>
              </a:spcBef>
            </a:pPr>
            <a:r>
              <a:rPr lang="en-US" sz="4139">
                <a:solidFill>
                  <a:srgbClr val="191D4A"/>
                </a:solidFill>
                <a:latin typeface="Tahoma Bold"/>
              </a:rPr>
              <a:t>JOHN WOODEN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071847" y="-109908"/>
            <a:ext cx="144306" cy="2955218"/>
            <a:chOff x="0" y="0"/>
            <a:chExt cx="2771140" cy="56749529"/>
          </a:xfrm>
        </p:grpSpPr>
        <p:sp>
          <p:nvSpPr>
            <p:cNvPr id="3" name="Freeform 3"/>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83B231">
                <a:alpha val="29804"/>
              </a:srgbClr>
            </a:solidFill>
          </p:spPr>
          <p:txBody>
            <a:bodyPr/>
            <a:lstStyle/>
            <a:p>
              <a:endParaRPr lang="en-US"/>
            </a:p>
          </p:txBody>
        </p:sp>
      </p:grpSp>
      <p:grpSp>
        <p:nvGrpSpPr>
          <p:cNvPr id="4" name="Group 4"/>
          <p:cNvGrpSpPr/>
          <p:nvPr/>
        </p:nvGrpSpPr>
        <p:grpSpPr>
          <a:xfrm rot="-5400000">
            <a:off x="8702444" y="259495"/>
            <a:ext cx="144306" cy="2216414"/>
            <a:chOff x="0" y="0"/>
            <a:chExt cx="2771140" cy="42562147"/>
          </a:xfrm>
        </p:grpSpPr>
        <p:sp>
          <p:nvSpPr>
            <p:cNvPr id="5" name="Freeform 5"/>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83B231">
                <a:alpha val="60000"/>
              </a:srgbClr>
            </a:solidFill>
          </p:spPr>
          <p:txBody>
            <a:bodyPr/>
            <a:lstStyle/>
            <a:p>
              <a:endParaRPr lang="en-US"/>
            </a:p>
          </p:txBody>
        </p:sp>
      </p:grpSp>
      <p:grpSp>
        <p:nvGrpSpPr>
          <p:cNvPr id="6" name="Group 6"/>
          <p:cNvGrpSpPr/>
          <p:nvPr/>
        </p:nvGrpSpPr>
        <p:grpSpPr>
          <a:xfrm rot="-5400000">
            <a:off x="8333042" y="628897"/>
            <a:ext cx="144306" cy="1477609"/>
            <a:chOff x="0" y="0"/>
            <a:chExt cx="2771140" cy="28374764"/>
          </a:xfrm>
        </p:grpSpPr>
        <p:sp>
          <p:nvSpPr>
            <p:cNvPr id="7" name="Freeform 7"/>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83B231"/>
            </a:solidFill>
          </p:spPr>
          <p:txBody>
            <a:bodyPr/>
            <a:lstStyle/>
            <a:p>
              <a:endParaRPr lang="en-US"/>
            </a:p>
          </p:txBody>
        </p:sp>
      </p:grpSp>
      <p:sp>
        <p:nvSpPr>
          <p:cNvPr id="8" name="Freeform 8"/>
          <p:cNvSpPr/>
          <p:nvPr/>
        </p:nvSpPr>
        <p:spPr>
          <a:xfrm>
            <a:off x="390089" y="347076"/>
            <a:ext cx="1704743" cy="804254"/>
          </a:xfrm>
          <a:custGeom>
            <a:avLst/>
            <a:gdLst/>
            <a:ahLst/>
            <a:cxnLst/>
            <a:rect l="l" t="t" r="r" b="b"/>
            <a:pathLst>
              <a:path w="1704743" h="804254">
                <a:moveTo>
                  <a:pt x="0" y="0"/>
                </a:moveTo>
                <a:lnTo>
                  <a:pt x="1704744" y="0"/>
                </a:lnTo>
                <a:lnTo>
                  <a:pt x="1704744" y="804254"/>
                </a:lnTo>
                <a:lnTo>
                  <a:pt x="0" y="804254"/>
                </a:lnTo>
                <a:lnTo>
                  <a:pt x="0" y="0"/>
                </a:lnTo>
                <a:close/>
              </a:path>
            </a:pathLst>
          </a:custGeom>
          <a:blipFill>
            <a:blip r:embed="rId2"/>
            <a:stretch>
              <a:fillRect/>
            </a:stretch>
          </a:blipFill>
        </p:spPr>
        <p:txBody>
          <a:bodyPr/>
          <a:lstStyle/>
          <a:p>
            <a:endParaRPr lang="en-US"/>
          </a:p>
        </p:txBody>
      </p:sp>
      <p:sp>
        <p:nvSpPr>
          <p:cNvPr id="9" name="Freeform 9"/>
          <p:cNvSpPr/>
          <p:nvPr/>
        </p:nvSpPr>
        <p:spPr>
          <a:xfrm>
            <a:off x="1028700" y="2829172"/>
            <a:ext cx="16230600" cy="6429128"/>
          </a:xfrm>
          <a:custGeom>
            <a:avLst/>
            <a:gdLst/>
            <a:ahLst/>
            <a:cxnLst/>
            <a:rect l="l" t="t" r="r" b="b"/>
            <a:pathLst>
              <a:path w="16230600" h="6429128">
                <a:moveTo>
                  <a:pt x="0" y="0"/>
                </a:moveTo>
                <a:lnTo>
                  <a:pt x="16230600" y="0"/>
                </a:lnTo>
                <a:lnTo>
                  <a:pt x="16230600" y="6429128"/>
                </a:lnTo>
                <a:lnTo>
                  <a:pt x="0" y="6429128"/>
                </a:lnTo>
                <a:lnTo>
                  <a:pt x="0" y="0"/>
                </a:lnTo>
                <a:close/>
              </a:path>
            </a:pathLst>
          </a:custGeom>
          <a:blipFill>
            <a:blip r:embed="rId3"/>
            <a:stretch>
              <a:fillRect t="-20152" b="-21895"/>
            </a:stretch>
          </a:blipFill>
        </p:spPr>
        <p:txBody>
          <a:bodyPr/>
          <a:lstStyle/>
          <a:p>
            <a:endParaRPr lang="en-US"/>
          </a:p>
        </p:txBody>
      </p:sp>
      <p:sp>
        <p:nvSpPr>
          <p:cNvPr id="10" name="TextBox 10"/>
          <p:cNvSpPr txBox="1"/>
          <p:nvPr/>
        </p:nvSpPr>
        <p:spPr>
          <a:xfrm>
            <a:off x="2758513" y="1548728"/>
            <a:ext cx="12770973" cy="951543"/>
          </a:xfrm>
          <a:prstGeom prst="rect">
            <a:avLst/>
          </a:prstGeom>
        </p:spPr>
        <p:txBody>
          <a:bodyPr lIns="0" tIns="0" rIns="0" bIns="0" rtlCol="0" anchor="t">
            <a:spAutoFit/>
          </a:bodyPr>
          <a:lstStyle/>
          <a:p>
            <a:pPr algn="ctr">
              <a:lnSpc>
                <a:spcPts val="7930"/>
              </a:lnSpc>
            </a:pPr>
            <a:r>
              <a:rPr lang="en-US" sz="6500" dirty="0">
                <a:solidFill>
                  <a:srgbClr val="191D4A"/>
                </a:solidFill>
                <a:latin typeface="Franklin Gothic Demi Cond" panose="020B0706030402020204" pitchFamily="34" charset="0"/>
              </a:rPr>
              <a:t>COC TIMELINE</a:t>
            </a:r>
          </a:p>
        </p:txBody>
      </p:sp>
      <p:sp>
        <p:nvSpPr>
          <p:cNvPr id="11" name="Rectangle 10">
            <a:extLst>
              <a:ext uri="{FF2B5EF4-FFF2-40B4-BE49-F238E27FC236}">
                <a16:creationId xmlns:a16="http://schemas.microsoft.com/office/drawing/2014/main" id="{267272FC-F9F0-32E2-78B3-F6D67CC618F9}"/>
              </a:ext>
            </a:extLst>
          </p:cNvPr>
          <p:cNvSpPr/>
          <p:nvPr/>
        </p:nvSpPr>
        <p:spPr>
          <a:xfrm>
            <a:off x="12496800" y="6286500"/>
            <a:ext cx="3657600" cy="33007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logo with red and blue stars&#10;&#10;Description automatically generated">
            <a:extLst>
              <a:ext uri="{FF2B5EF4-FFF2-40B4-BE49-F238E27FC236}">
                <a16:creationId xmlns:a16="http://schemas.microsoft.com/office/drawing/2014/main" id="{F8802658-16E9-3065-1DBE-FD7DBB284E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82600" y="5905500"/>
            <a:ext cx="3692659" cy="376578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4990"/>
        </a:solidFill>
        <a:effectLst/>
      </p:bgPr>
    </p:bg>
    <p:spTree>
      <p:nvGrpSpPr>
        <p:cNvPr id="1" name=""/>
        <p:cNvGrpSpPr/>
        <p:nvPr/>
      </p:nvGrpSpPr>
      <p:grpSpPr>
        <a:xfrm>
          <a:off x="0" y="0"/>
          <a:ext cx="0" cy="0"/>
          <a:chOff x="0" y="0"/>
          <a:chExt cx="0" cy="0"/>
        </a:xfrm>
      </p:grpSpPr>
      <p:grpSp>
        <p:nvGrpSpPr>
          <p:cNvPr id="2" name="Group 2"/>
          <p:cNvGrpSpPr/>
          <p:nvPr/>
        </p:nvGrpSpPr>
        <p:grpSpPr>
          <a:xfrm>
            <a:off x="9144000" y="0"/>
            <a:ext cx="6088444" cy="10287000"/>
            <a:chOff x="0" y="0"/>
            <a:chExt cx="8117925" cy="13716000"/>
          </a:xfrm>
        </p:grpSpPr>
        <p:pic>
          <p:nvPicPr>
            <p:cNvPr id="3" name="Picture 3"/>
            <p:cNvPicPr>
              <a:picLocks noChangeAspect="1"/>
            </p:cNvPicPr>
            <p:nvPr/>
          </p:nvPicPr>
          <p:blipFill>
            <a:blip r:embed="rId3"/>
            <a:srcRect l="28166" r="28166"/>
            <a:stretch>
              <a:fillRect/>
            </a:stretch>
          </p:blipFill>
          <p:spPr>
            <a:xfrm>
              <a:off x="0" y="0"/>
              <a:ext cx="8117925" cy="13716000"/>
            </a:xfrm>
            <a:prstGeom prst="rect">
              <a:avLst/>
            </a:prstGeom>
          </p:spPr>
        </p:pic>
      </p:grpSp>
      <p:grpSp>
        <p:nvGrpSpPr>
          <p:cNvPr id="4" name="Group 4"/>
          <p:cNvGrpSpPr/>
          <p:nvPr/>
        </p:nvGrpSpPr>
        <p:grpSpPr>
          <a:xfrm>
            <a:off x="15232444" y="0"/>
            <a:ext cx="3055556" cy="10287000"/>
            <a:chOff x="0" y="0"/>
            <a:chExt cx="1436671" cy="4836773"/>
          </a:xfrm>
        </p:grpSpPr>
        <p:sp>
          <p:nvSpPr>
            <p:cNvPr id="5" name="Freeform 5"/>
            <p:cNvSpPr/>
            <p:nvPr/>
          </p:nvSpPr>
          <p:spPr>
            <a:xfrm>
              <a:off x="0" y="0"/>
              <a:ext cx="1436671" cy="4836773"/>
            </a:xfrm>
            <a:custGeom>
              <a:avLst/>
              <a:gdLst/>
              <a:ahLst/>
              <a:cxnLst/>
              <a:rect l="l" t="t" r="r" b="b"/>
              <a:pathLst>
                <a:path w="1436671" h="4836773">
                  <a:moveTo>
                    <a:pt x="0" y="0"/>
                  </a:moveTo>
                  <a:lnTo>
                    <a:pt x="1436671" y="0"/>
                  </a:lnTo>
                  <a:lnTo>
                    <a:pt x="1436671" y="4836773"/>
                  </a:lnTo>
                  <a:lnTo>
                    <a:pt x="0" y="4836773"/>
                  </a:lnTo>
                  <a:close/>
                </a:path>
              </a:pathLst>
            </a:custGeom>
            <a:solidFill>
              <a:srgbClr val="D52130"/>
            </a:solidFill>
          </p:spPr>
          <p:txBody>
            <a:bodyPr/>
            <a:lstStyle/>
            <a:p>
              <a:endParaRPr lang="en-US"/>
            </a:p>
          </p:txBody>
        </p:sp>
      </p:grpSp>
      <p:grpSp>
        <p:nvGrpSpPr>
          <p:cNvPr id="6" name="Group 6"/>
          <p:cNvGrpSpPr/>
          <p:nvPr/>
        </p:nvGrpSpPr>
        <p:grpSpPr>
          <a:xfrm>
            <a:off x="9640946" y="440557"/>
            <a:ext cx="728441" cy="588143"/>
            <a:chOff x="0" y="0"/>
            <a:chExt cx="6350000" cy="5126990"/>
          </a:xfrm>
        </p:grpSpPr>
        <p:sp>
          <p:nvSpPr>
            <p:cNvPr id="7" name="Freeform 7"/>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8" name="Group 8"/>
          <p:cNvGrpSpPr/>
          <p:nvPr/>
        </p:nvGrpSpPr>
        <p:grpSpPr>
          <a:xfrm>
            <a:off x="10219031" y="440557"/>
            <a:ext cx="728441" cy="588143"/>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0" name="Group 10"/>
          <p:cNvGrpSpPr/>
          <p:nvPr/>
        </p:nvGrpSpPr>
        <p:grpSpPr>
          <a:xfrm>
            <a:off x="10797116" y="440557"/>
            <a:ext cx="728441" cy="588143"/>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sp>
        <p:nvSpPr>
          <p:cNvPr id="12" name="TextBox 12"/>
          <p:cNvSpPr txBox="1"/>
          <p:nvPr/>
        </p:nvSpPr>
        <p:spPr>
          <a:xfrm rot="5400000">
            <a:off x="11982246" y="4318562"/>
            <a:ext cx="9405886" cy="1649875"/>
          </a:xfrm>
          <a:prstGeom prst="rect">
            <a:avLst/>
          </a:prstGeom>
        </p:spPr>
        <p:txBody>
          <a:bodyPr lIns="0" tIns="0" rIns="0" bIns="0" rtlCol="0" anchor="t">
            <a:spAutoFit/>
          </a:bodyPr>
          <a:lstStyle/>
          <a:p>
            <a:pPr algn="ctr">
              <a:lnSpc>
                <a:spcPts val="13741"/>
              </a:lnSpc>
            </a:pPr>
            <a:r>
              <a:rPr lang="en-US" sz="11263" dirty="0">
                <a:solidFill>
                  <a:srgbClr val="FFFFFF"/>
                </a:solidFill>
                <a:latin typeface="Franklin Gothic Demi Cond" panose="020B0706030402020204" pitchFamily="34" charset="0"/>
              </a:rPr>
              <a:t>5 CORE VALUES</a:t>
            </a:r>
          </a:p>
        </p:txBody>
      </p:sp>
      <p:grpSp>
        <p:nvGrpSpPr>
          <p:cNvPr id="13" name="Group 13"/>
          <p:cNvGrpSpPr/>
          <p:nvPr/>
        </p:nvGrpSpPr>
        <p:grpSpPr>
          <a:xfrm rot="-5400000">
            <a:off x="2550346" y="-376756"/>
            <a:ext cx="144306" cy="2955218"/>
            <a:chOff x="0" y="0"/>
            <a:chExt cx="2771140" cy="56749529"/>
          </a:xfrm>
        </p:grpSpPr>
        <p:sp>
          <p:nvSpPr>
            <p:cNvPr id="14" name="Freeform 14"/>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FFFFFF">
                <a:alpha val="29804"/>
              </a:srgbClr>
            </a:solidFill>
          </p:spPr>
          <p:txBody>
            <a:bodyPr/>
            <a:lstStyle/>
            <a:p>
              <a:endParaRPr lang="en-US"/>
            </a:p>
          </p:txBody>
        </p:sp>
      </p:grpSp>
      <p:grpSp>
        <p:nvGrpSpPr>
          <p:cNvPr id="15" name="Group 15"/>
          <p:cNvGrpSpPr/>
          <p:nvPr/>
        </p:nvGrpSpPr>
        <p:grpSpPr>
          <a:xfrm rot="-5400000">
            <a:off x="2180943" y="-7354"/>
            <a:ext cx="144306" cy="2216414"/>
            <a:chOff x="0" y="0"/>
            <a:chExt cx="2771140" cy="42562147"/>
          </a:xfrm>
        </p:grpSpPr>
        <p:sp>
          <p:nvSpPr>
            <p:cNvPr id="16" name="Freeform 16"/>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FFFFFF">
                <a:alpha val="60000"/>
              </a:srgbClr>
            </a:solidFill>
          </p:spPr>
          <p:txBody>
            <a:bodyPr/>
            <a:lstStyle/>
            <a:p>
              <a:endParaRPr lang="en-US"/>
            </a:p>
          </p:txBody>
        </p:sp>
      </p:grpSp>
      <p:grpSp>
        <p:nvGrpSpPr>
          <p:cNvPr id="17" name="Group 17"/>
          <p:cNvGrpSpPr/>
          <p:nvPr/>
        </p:nvGrpSpPr>
        <p:grpSpPr>
          <a:xfrm rot="-5400000">
            <a:off x="1811541" y="362049"/>
            <a:ext cx="144306" cy="1477609"/>
            <a:chOff x="0" y="0"/>
            <a:chExt cx="2771140" cy="28374764"/>
          </a:xfrm>
        </p:grpSpPr>
        <p:sp>
          <p:nvSpPr>
            <p:cNvPr id="18" name="Freeform 18"/>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FFFFFF"/>
            </a:solidFill>
          </p:spPr>
          <p:txBody>
            <a:bodyPr/>
            <a:lstStyle/>
            <a:p>
              <a:endParaRPr lang="en-US"/>
            </a:p>
          </p:txBody>
        </p:sp>
      </p:grpSp>
      <p:grpSp>
        <p:nvGrpSpPr>
          <p:cNvPr id="19" name="Group 19"/>
          <p:cNvGrpSpPr/>
          <p:nvPr/>
        </p:nvGrpSpPr>
        <p:grpSpPr>
          <a:xfrm>
            <a:off x="1257113" y="1532840"/>
            <a:ext cx="738805" cy="738805"/>
            <a:chOff x="0" y="0"/>
            <a:chExt cx="1913890" cy="1913890"/>
          </a:xfrm>
        </p:grpSpPr>
        <p:sp>
          <p:nvSpPr>
            <p:cNvPr id="20" name="Freeform 20"/>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83B231"/>
            </a:solidFill>
          </p:spPr>
          <p:txBody>
            <a:bodyPr/>
            <a:lstStyle/>
            <a:p>
              <a:endParaRPr lang="en-US"/>
            </a:p>
          </p:txBody>
        </p:sp>
      </p:grpSp>
      <p:sp>
        <p:nvSpPr>
          <p:cNvPr id="21" name="TextBox 21"/>
          <p:cNvSpPr txBox="1"/>
          <p:nvPr/>
        </p:nvSpPr>
        <p:spPr>
          <a:xfrm>
            <a:off x="1257113" y="1683478"/>
            <a:ext cx="738805" cy="513305"/>
          </a:xfrm>
          <a:prstGeom prst="rect">
            <a:avLst/>
          </a:prstGeom>
        </p:spPr>
        <p:txBody>
          <a:bodyPr lIns="0" tIns="0" rIns="0" bIns="0" rtlCol="0" anchor="t">
            <a:spAutoFit/>
          </a:bodyPr>
          <a:lstStyle/>
          <a:p>
            <a:pPr algn="ctr">
              <a:lnSpc>
                <a:spcPts val="4257"/>
              </a:lnSpc>
              <a:spcBef>
                <a:spcPct val="0"/>
              </a:spcBef>
            </a:pPr>
            <a:r>
              <a:rPr lang="en-US" sz="3041">
                <a:solidFill>
                  <a:srgbClr val="FFFFFF"/>
                </a:solidFill>
                <a:latin typeface="Open Sans Bold"/>
              </a:rPr>
              <a:t>1</a:t>
            </a:r>
          </a:p>
        </p:txBody>
      </p:sp>
      <p:grpSp>
        <p:nvGrpSpPr>
          <p:cNvPr id="22" name="Group 22"/>
          <p:cNvGrpSpPr/>
          <p:nvPr/>
        </p:nvGrpSpPr>
        <p:grpSpPr>
          <a:xfrm>
            <a:off x="1257113" y="3192150"/>
            <a:ext cx="738805" cy="738805"/>
            <a:chOff x="0" y="0"/>
            <a:chExt cx="1913890" cy="1913890"/>
          </a:xfrm>
        </p:grpSpPr>
        <p:sp>
          <p:nvSpPr>
            <p:cNvPr id="23" name="Freeform 2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83B231"/>
            </a:solidFill>
          </p:spPr>
          <p:txBody>
            <a:bodyPr/>
            <a:lstStyle/>
            <a:p>
              <a:endParaRPr lang="en-US"/>
            </a:p>
          </p:txBody>
        </p:sp>
      </p:grpSp>
      <p:sp>
        <p:nvSpPr>
          <p:cNvPr id="24" name="TextBox 24"/>
          <p:cNvSpPr txBox="1"/>
          <p:nvPr/>
        </p:nvSpPr>
        <p:spPr>
          <a:xfrm>
            <a:off x="1257113" y="3342789"/>
            <a:ext cx="738805" cy="513305"/>
          </a:xfrm>
          <a:prstGeom prst="rect">
            <a:avLst/>
          </a:prstGeom>
        </p:spPr>
        <p:txBody>
          <a:bodyPr lIns="0" tIns="0" rIns="0" bIns="0" rtlCol="0" anchor="t">
            <a:spAutoFit/>
          </a:bodyPr>
          <a:lstStyle/>
          <a:p>
            <a:pPr algn="ctr">
              <a:lnSpc>
                <a:spcPts val="4257"/>
              </a:lnSpc>
              <a:spcBef>
                <a:spcPct val="0"/>
              </a:spcBef>
            </a:pPr>
            <a:r>
              <a:rPr lang="en-US" sz="3041">
                <a:solidFill>
                  <a:srgbClr val="FFFFFF"/>
                </a:solidFill>
                <a:latin typeface="Open Sans Bold"/>
              </a:rPr>
              <a:t>2</a:t>
            </a:r>
          </a:p>
        </p:txBody>
      </p:sp>
      <p:grpSp>
        <p:nvGrpSpPr>
          <p:cNvPr id="25" name="Group 25"/>
          <p:cNvGrpSpPr/>
          <p:nvPr/>
        </p:nvGrpSpPr>
        <p:grpSpPr>
          <a:xfrm>
            <a:off x="1257113" y="4851461"/>
            <a:ext cx="738805" cy="738805"/>
            <a:chOff x="0" y="0"/>
            <a:chExt cx="1913890" cy="1913890"/>
          </a:xfrm>
        </p:grpSpPr>
        <p:sp>
          <p:nvSpPr>
            <p:cNvPr id="26" name="Freeform 26"/>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83B231"/>
            </a:solidFill>
          </p:spPr>
          <p:txBody>
            <a:bodyPr/>
            <a:lstStyle/>
            <a:p>
              <a:endParaRPr lang="en-US"/>
            </a:p>
          </p:txBody>
        </p:sp>
      </p:grpSp>
      <p:sp>
        <p:nvSpPr>
          <p:cNvPr id="27" name="TextBox 27"/>
          <p:cNvSpPr txBox="1"/>
          <p:nvPr/>
        </p:nvSpPr>
        <p:spPr>
          <a:xfrm>
            <a:off x="1257113" y="5002099"/>
            <a:ext cx="738805" cy="513305"/>
          </a:xfrm>
          <a:prstGeom prst="rect">
            <a:avLst/>
          </a:prstGeom>
        </p:spPr>
        <p:txBody>
          <a:bodyPr lIns="0" tIns="0" rIns="0" bIns="0" rtlCol="0" anchor="t">
            <a:spAutoFit/>
          </a:bodyPr>
          <a:lstStyle/>
          <a:p>
            <a:pPr algn="ctr">
              <a:lnSpc>
                <a:spcPts val="4257"/>
              </a:lnSpc>
              <a:spcBef>
                <a:spcPct val="0"/>
              </a:spcBef>
            </a:pPr>
            <a:r>
              <a:rPr lang="en-US" sz="3041">
                <a:solidFill>
                  <a:srgbClr val="FFFFFF"/>
                </a:solidFill>
                <a:latin typeface="Open Sans Bold"/>
              </a:rPr>
              <a:t>3</a:t>
            </a:r>
          </a:p>
        </p:txBody>
      </p:sp>
      <p:grpSp>
        <p:nvGrpSpPr>
          <p:cNvPr id="28" name="Group 28"/>
          <p:cNvGrpSpPr/>
          <p:nvPr/>
        </p:nvGrpSpPr>
        <p:grpSpPr>
          <a:xfrm>
            <a:off x="1257113" y="6506450"/>
            <a:ext cx="738805" cy="738805"/>
            <a:chOff x="0" y="0"/>
            <a:chExt cx="1913890" cy="1913890"/>
          </a:xfrm>
        </p:grpSpPr>
        <p:sp>
          <p:nvSpPr>
            <p:cNvPr id="29" name="Freeform 29"/>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83B231"/>
            </a:solidFill>
          </p:spPr>
          <p:txBody>
            <a:bodyPr/>
            <a:lstStyle/>
            <a:p>
              <a:endParaRPr lang="en-US"/>
            </a:p>
          </p:txBody>
        </p:sp>
      </p:grpSp>
      <p:sp>
        <p:nvSpPr>
          <p:cNvPr id="30" name="TextBox 30"/>
          <p:cNvSpPr txBox="1"/>
          <p:nvPr/>
        </p:nvSpPr>
        <p:spPr>
          <a:xfrm>
            <a:off x="1257113" y="6657089"/>
            <a:ext cx="738805" cy="513305"/>
          </a:xfrm>
          <a:prstGeom prst="rect">
            <a:avLst/>
          </a:prstGeom>
        </p:spPr>
        <p:txBody>
          <a:bodyPr lIns="0" tIns="0" rIns="0" bIns="0" rtlCol="0" anchor="t">
            <a:spAutoFit/>
          </a:bodyPr>
          <a:lstStyle/>
          <a:p>
            <a:pPr algn="ctr">
              <a:lnSpc>
                <a:spcPts val="4257"/>
              </a:lnSpc>
              <a:spcBef>
                <a:spcPct val="0"/>
              </a:spcBef>
            </a:pPr>
            <a:r>
              <a:rPr lang="en-US" sz="3041">
                <a:solidFill>
                  <a:srgbClr val="FFFFFF"/>
                </a:solidFill>
                <a:latin typeface="Open Sans Bold"/>
              </a:rPr>
              <a:t>4</a:t>
            </a:r>
          </a:p>
        </p:txBody>
      </p:sp>
      <p:grpSp>
        <p:nvGrpSpPr>
          <p:cNvPr id="31" name="Group 31"/>
          <p:cNvGrpSpPr/>
          <p:nvPr/>
        </p:nvGrpSpPr>
        <p:grpSpPr>
          <a:xfrm>
            <a:off x="1257113" y="8165760"/>
            <a:ext cx="738805" cy="738805"/>
            <a:chOff x="0" y="0"/>
            <a:chExt cx="1913890" cy="1913890"/>
          </a:xfrm>
        </p:grpSpPr>
        <p:sp>
          <p:nvSpPr>
            <p:cNvPr id="32" name="Freeform 32"/>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83B231"/>
            </a:solidFill>
          </p:spPr>
          <p:txBody>
            <a:bodyPr/>
            <a:lstStyle/>
            <a:p>
              <a:endParaRPr lang="en-US"/>
            </a:p>
          </p:txBody>
        </p:sp>
      </p:grpSp>
      <p:sp>
        <p:nvSpPr>
          <p:cNvPr id="33" name="TextBox 33"/>
          <p:cNvSpPr txBox="1"/>
          <p:nvPr/>
        </p:nvSpPr>
        <p:spPr>
          <a:xfrm>
            <a:off x="1257113" y="8316399"/>
            <a:ext cx="738805" cy="513305"/>
          </a:xfrm>
          <a:prstGeom prst="rect">
            <a:avLst/>
          </a:prstGeom>
        </p:spPr>
        <p:txBody>
          <a:bodyPr lIns="0" tIns="0" rIns="0" bIns="0" rtlCol="0" anchor="t">
            <a:spAutoFit/>
          </a:bodyPr>
          <a:lstStyle/>
          <a:p>
            <a:pPr algn="ctr">
              <a:lnSpc>
                <a:spcPts val="4257"/>
              </a:lnSpc>
              <a:spcBef>
                <a:spcPct val="0"/>
              </a:spcBef>
            </a:pPr>
            <a:r>
              <a:rPr lang="en-US" sz="3041">
                <a:solidFill>
                  <a:srgbClr val="FFFFFF"/>
                </a:solidFill>
                <a:latin typeface="Open Sans Bold"/>
              </a:rPr>
              <a:t>5</a:t>
            </a:r>
          </a:p>
        </p:txBody>
      </p:sp>
      <p:sp>
        <p:nvSpPr>
          <p:cNvPr id="34" name="TextBox 34"/>
          <p:cNvSpPr txBox="1"/>
          <p:nvPr/>
        </p:nvSpPr>
        <p:spPr>
          <a:xfrm>
            <a:off x="2515829" y="3231353"/>
            <a:ext cx="5018243" cy="588046"/>
          </a:xfrm>
          <a:prstGeom prst="rect">
            <a:avLst/>
          </a:prstGeom>
        </p:spPr>
        <p:txBody>
          <a:bodyPr lIns="0" tIns="0" rIns="0" bIns="0" rtlCol="0" anchor="t">
            <a:spAutoFit/>
          </a:bodyPr>
          <a:lstStyle/>
          <a:p>
            <a:pPr>
              <a:lnSpc>
                <a:spcPts val="4900"/>
              </a:lnSpc>
              <a:spcBef>
                <a:spcPct val="0"/>
              </a:spcBef>
            </a:pPr>
            <a:r>
              <a:rPr lang="en-US" sz="3500" dirty="0">
                <a:solidFill>
                  <a:srgbClr val="FFFFFF"/>
                </a:solidFill>
                <a:latin typeface="ITC Franklin Gothic LT Condensed Semi-Bold"/>
              </a:rPr>
              <a:t>RESPECT</a:t>
            </a:r>
          </a:p>
        </p:txBody>
      </p:sp>
      <p:sp>
        <p:nvSpPr>
          <p:cNvPr id="35" name="TextBox 35"/>
          <p:cNvSpPr txBox="1"/>
          <p:nvPr/>
        </p:nvSpPr>
        <p:spPr>
          <a:xfrm>
            <a:off x="2515829" y="6545652"/>
            <a:ext cx="5018243" cy="673100"/>
          </a:xfrm>
          <a:prstGeom prst="rect">
            <a:avLst/>
          </a:prstGeom>
        </p:spPr>
        <p:txBody>
          <a:bodyPr lIns="0" tIns="0" rIns="0" bIns="0" rtlCol="0" anchor="t">
            <a:spAutoFit/>
          </a:bodyPr>
          <a:lstStyle/>
          <a:p>
            <a:pPr>
              <a:lnSpc>
                <a:spcPts val="4900"/>
              </a:lnSpc>
              <a:spcBef>
                <a:spcPct val="0"/>
              </a:spcBef>
            </a:pPr>
            <a:r>
              <a:rPr lang="en-US" sz="3500">
                <a:solidFill>
                  <a:srgbClr val="FFFFFF"/>
                </a:solidFill>
                <a:latin typeface="ITC Franklin Gothic LT Condensed Semi-Bold"/>
              </a:rPr>
              <a:t>SPORTSMANSHIP</a:t>
            </a:r>
          </a:p>
        </p:txBody>
      </p:sp>
      <p:sp>
        <p:nvSpPr>
          <p:cNvPr id="36" name="TextBox 36"/>
          <p:cNvSpPr txBox="1"/>
          <p:nvPr/>
        </p:nvSpPr>
        <p:spPr>
          <a:xfrm>
            <a:off x="2515829" y="8230674"/>
            <a:ext cx="5018243" cy="673100"/>
          </a:xfrm>
          <a:prstGeom prst="rect">
            <a:avLst/>
          </a:prstGeom>
        </p:spPr>
        <p:txBody>
          <a:bodyPr lIns="0" tIns="0" rIns="0" bIns="0" rtlCol="0" anchor="t">
            <a:spAutoFit/>
          </a:bodyPr>
          <a:lstStyle/>
          <a:p>
            <a:pPr>
              <a:lnSpc>
                <a:spcPts val="4900"/>
              </a:lnSpc>
              <a:spcBef>
                <a:spcPct val="0"/>
              </a:spcBef>
            </a:pPr>
            <a:r>
              <a:rPr lang="en-US" sz="3500">
                <a:solidFill>
                  <a:srgbClr val="FFFFFF"/>
                </a:solidFill>
                <a:latin typeface="ITC Franklin Gothic LT Condensed Semi-Bold"/>
              </a:rPr>
              <a:t>SERVANT LEADERSHIP</a:t>
            </a:r>
          </a:p>
        </p:txBody>
      </p:sp>
      <p:sp>
        <p:nvSpPr>
          <p:cNvPr id="37" name="TextBox 37"/>
          <p:cNvSpPr txBox="1"/>
          <p:nvPr/>
        </p:nvSpPr>
        <p:spPr>
          <a:xfrm>
            <a:off x="2515829" y="4890663"/>
            <a:ext cx="5242689" cy="588046"/>
          </a:xfrm>
          <a:prstGeom prst="rect">
            <a:avLst/>
          </a:prstGeom>
        </p:spPr>
        <p:txBody>
          <a:bodyPr lIns="0" tIns="0" rIns="0" bIns="0" rtlCol="0" anchor="t">
            <a:spAutoFit/>
          </a:bodyPr>
          <a:lstStyle/>
          <a:p>
            <a:pPr>
              <a:lnSpc>
                <a:spcPts val="4900"/>
              </a:lnSpc>
              <a:spcBef>
                <a:spcPct val="0"/>
              </a:spcBef>
            </a:pPr>
            <a:r>
              <a:rPr lang="en-US" sz="3500" dirty="0">
                <a:solidFill>
                  <a:srgbClr val="FFFFFF"/>
                </a:solidFill>
                <a:latin typeface="ITC Franklin Gothic LT Condensed Semi-Bold"/>
              </a:rPr>
              <a:t>RESPONSIBILITY</a:t>
            </a:r>
          </a:p>
        </p:txBody>
      </p:sp>
      <p:sp>
        <p:nvSpPr>
          <p:cNvPr id="38" name="TextBox 38"/>
          <p:cNvSpPr txBox="1"/>
          <p:nvPr/>
        </p:nvSpPr>
        <p:spPr>
          <a:xfrm>
            <a:off x="2515829" y="1575379"/>
            <a:ext cx="2509121" cy="673101"/>
          </a:xfrm>
          <a:prstGeom prst="rect">
            <a:avLst/>
          </a:prstGeom>
        </p:spPr>
        <p:txBody>
          <a:bodyPr lIns="0" tIns="0" rIns="0" bIns="0" rtlCol="0" anchor="t">
            <a:spAutoFit/>
          </a:bodyPr>
          <a:lstStyle/>
          <a:p>
            <a:pPr>
              <a:lnSpc>
                <a:spcPts val="4899"/>
              </a:lnSpc>
              <a:spcBef>
                <a:spcPct val="0"/>
              </a:spcBef>
            </a:pPr>
            <a:r>
              <a:rPr lang="en-US" sz="3499" dirty="0">
                <a:solidFill>
                  <a:srgbClr val="FFFFFF"/>
                </a:solidFill>
                <a:latin typeface="ITC Franklin Gothic LT Condensed Semi-Bold"/>
              </a:rPr>
              <a:t>INTEGRITY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4990"/>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8033236" y="8230"/>
            <a:ext cx="10287000" cy="10270541"/>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FFFFF"/>
            </a:solidFill>
          </p:spPr>
          <p:txBody>
            <a:bodyPr/>
            <a:lstStyle/>
            <a:p>
              <a:endParaRPr lang="en-US"/>
            </a:p>
          </p:txBody>
        </p:sp>
      </p:grpSp>
      <p:grpSp>
        <p:nvGrpSpPr>
          <p:cNvPr id="4" name="Group 4"/>
          <p:cNvGrpSpPr>
            <a:grpSpLocks noChangeAspect="1"/>
          </p:cNvGrpSpPr>
          <p:nvPr/>
        </p:nvGrpSpPr>
        <p:grpSpPr>
          <a:xfrm>
            <a:off x="8695625" y="494869"/>
            <a:ext cx="5535073" cy="6198175"/>
            <a:chOff x="0" y="0"/>
            <a:chExt cx="6350000" cy="7110730"/>
          </a:xfrm>
        </p:grpSpPr>
        <p:sp>
          <p:nvSpPr>
            <p:cNvPr id="5" name="Freeform 5"/>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3"/>
              <a:stretch>
                <a:fillRect r="-11979"/>
              </a:stretch>
            </a:blipFill>
          </p:spPr>
          <p:txBody>
            <a:bodyPr/>
            <a:lstStyle/>
            <a:p>
              <a:endParaRPr lang="en-US"/>
            </a:p>
          </p:txBody>
        </p:sp>
      </p:grpSp>
      <p:grpSp>
        <p:nvGrpSpPr>
          <p:cNvPr id="6" name="Group 6"/>
          <p:cNvGrpSpPr>
            <a:grpSpLocks noChangeAspect="1"/>
          </p:cNvGrpSpPr>
          <p:nvPr/>
        </p:nvGrpSpPr>
        <p:grpSpPr>
          <a:xfrm>
            <a:off x="11724227" y="3593956"/>
            <a:ext cx="5535073" cy="6198175"/>
            <a:chOff x="0" y="0"/>
            <a:chExt cx="6350000" cy="7110730"/>
          </a:xfrm>
        </p:grpSpPr>
        <p:sp>
          <p:nvSpPr>
            <p:cNvPr id="7" name="Freeform 7"/>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4"/>
              <a:stretch>
                <a:fillRect t="-11627"/>
              </a:stretch>
            </a:blipFill>
          </p:spPr>
          <p:txBody>
            <a:bodyPr/>
            <a:lstStyle/>
            <a:p>
              <a:endParaRPr lang="en-US"/>
            </a:p>
          </p:txBody>
        </p:sp>
      </p:grpSp>
      <p:grpSp>
        <p:nvGrpSpPr>
          <p:cNvPr id="8" name="Group 8"/>
          <p:cNvGrpSpPr/>
          <p:nvPr/>
        </p:nvGrpSpPr>
        <p:grpSpPr>
          <a:xfrm>
            <a:off x="9144000" y="7279692"/>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0" name="Group 10"/>
          <p:cNvGrpSpPr/>
          <p:nvPr/>
        </p:nvGrpSpPr>
        <p:grpSpPr>
          <a:xfrm>
            <a:off x="10116219" y="7279692"/>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2" name="Group 12"/>
          <p:cNvGrpSpPr/>
          <p:nvPr/>
        </p:nvGrpSpPr>
        <p:grpSpPr>
          <a:xfrm>
            <a:off x="11088438" y="7279692"/>
            <a:ext cx="1225086" cy="989135"/>
            <a:chOff x="0" y="0"/>
            <a:chExt cx="6350000" cy="5126990"/>
          </a:xfrm>
        </p:grpSpPr>
        <p:sp>
          <p:nvSpPr>
            <p:cNvPr id="13" name="Freeform 1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4" name="Group 14"/>
          <p:cNvGrpSpPr/>
          <p:nvPr/>
        </p:nvGrpSpPr>
        <p:grpSpPr>
          <a:xfrm rot="-5400000">
            <a:off x="2761484" y="777282"/>
            <a:ext cx="144306" cy="2955218"/>
            <a:chOff x="0" y="0"/>
            <a:chExt cx="2771140" cy="56749529"/>
          </a:xfrm>
        </p:grpSpPr>
        <p:sp>
          <p:nvSpPr>
            <p:cNvPr id="15" name="Freeform 15"/>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D52130">
                <a:alpha val="29804"/>
              </a:srgbClr>
            </a:solidFill>
          </p:spPr>
          <p:txBody>
            <a:bodyPr/>
            <a:lstStyle/>
            <a:p>
              <a:endParaRPr lang="en-US"/>
            </a:p>
          </p:txBody>
        </p:sp>
      </p:grpSp>
      <p:grpSp>
        <p:nvGrpSpPr>
          <p:cNvPr id="16" name="Group 16"/>
          <p:cNvGrpSpPr/>
          <p:nvPr/>
        </p:nvGrpSpPr>
        <p:grpSpPr>
          <a:xfrm rot="-5400000">
            <a:off x="2392082" y="1146684"/>
            <a:ext cx="144306" cy="2216414"/>
            <a:chOff x="0" y="0"/>
            <a:chExt cx="2771140" cy="42562147"/>
          </a:xfrm>
        </p:grpSpPr>
        <p:sp>
          <p:nvSpPr>
            <p:cNvPr id="17" name="Freeform 17"/>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D52130">
                <a:alpha val="60000"/>
              </a:srgbClr>
            </a:solidFill>
          </p:spPr>
          <p:txBody>
            <a:bodyPr/>
            <a:lstStyle/>
            <a:p>
              <a:endParaRPr lang="en-US"/>
            </a:p>
          </p:txBody>
        </p:sp>
      </p:grpSp>
      <p:grpSp>
        <p:nvGrpSpPr>
          <p:cNvPr id="18" name="Group 18"/>
          <p:cNvGrpSpPr/>
          <p:nvPr/>
        </p:nvGrpSpPr>
        <p:grpSpPr>
          <a:xfrm rot="-5400000">
            <a:off x="2022679" y="1516086"/>
            <a:ext cx="144306" cy="1477609"/>
            <a:chOff x="0" y="0"/>
            <a:chExt cx="2771140" cy="28374764"/>
          </a:xfrm>
        </p:grpSpPr>
        <p:sp>
          <p:nvSpPr>
            <p:cNvPr id="19" name="Freeform 19"/>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D52130"/>
            </a:solidFill>
          </p:spPr>
          <p:txBody>
            <a:bodyPr/>
            <a:lstStyle/>
            <a:p>
              <a:endParaRPr lang="en-US"/>
            </a:p>
          </p:txBody>
        </p:sp>
      </p:grpSp>
      <p:sp>
        <p:nvSpPr>
          <p:cNvPr id="20" name="Freeform 20"/>
          <p:cNvSpPr/>
          <p:nvPr/>
        </p:nvSpPr>
        <p:spPr>
          <a:xfrm>
            <a:off x="1028700" y="1028700"/>
            <a:ext cx="1704743" cy="804254"/>
          </a:xfrm>
          <a:custGeom>
            <a:avLst/>
            <a:gdLst/>
            <a:ahLst/>
            <a:cxnLst/>
            <a:rect l="l" t="t" r="r" b="b"/>
            <a:pathLst>
              <a:path w="1704743" h="804254">
                <a:moveTo>
                  <a:pt x="0" y="0"/>
                </a:moveTo>
                <a:lnTo>
                  <a:pt x="1704743" y="0"/>
                </a:lnTo>
                <a:lnTo>
                  <a:pt x="1704743" y="804254"/>
                </a:lnTo>
                <a:lnTo>
                  <a:pt x="0" y="804254"/>
                </a:lnTo>
                <a:lnTo>
                  <a:pt x="0" y="0"/>
                </a:lnTo>
                <a:close/>
              </a:path>
            </a:pathLst>
          </a:custGeom>
          <a:blipFill>
            <a:blip r:embed="rId5"/>
            <a:stretch>
              <a:fillRect/>
            </a:stretch>
          </a:blipFill>
        </p:spPr>
        <p:txBody>
          <a:bodyPr/>
          <a:lstStyle/>
          <a:p>
            <a:endParaRPr lang="en-US"/>
          </a:p>
        </p:txBody>
      </p:sp>
      <p:sp>
        <p:nvSpPr>
          <p:cNvPr id="21" name="TextBox 21"/>
          <p:cNvSpPr txBox="1"/>
          <p:nvPr/>
        </p:nvSpPr>
        <p:spPr>
          <a:xfrm>
            <a:off x="1356028" y="2466929"/>
            <a:ext cx="7339597" cy="1023998"/>
          </a:xfrm>
          <a:prstGeom prst="rect">
            <a:avLst/>
          </a:prstGeom>
        </p:spPr>
        <p:txBody>
          <a:bodyPr lIns="0" tIns="0" rIns="0" bIns="0" rtlCol="0" anchor="t">
            <a:spAutoFit/>
          </a:bodyPr>
          <a:lstStyle/>
          <a:p>
            <a:pPr>
              <a:lnSpc>
                <a:spcPts val="8539"/>
              </a:lnSpc>
            </a:pPr>
            <a:r>
              <a:rPr lang="en-US" sz="6999" dirty="0">
                <a:solidFill>
                  <a:srgbClr val="FFFFFF"/>
                </a:solidFill>
                <a:latin typeface="Franklin Gothic Demi Cond" panose="020B0706030402020204" pitchFamily="34" charset="0"/>
              </a:rPr>
              <a:t>INTEGRITY</a:t>
            </a:r>
          </a:p>
        </p:txBody>
      </p:sp>
      <p:sp>
        <p:nvSpPr>
          <p:cNvPr id="22" name="TextBox 22"/>
          <p:cNvSpPr txBox="1"/>
          <p:nvPr/>
        </p:nvSpPr>
        <p:spPr>
          <a:xfrm>
            <a:off x="1356028" y="4618439"/>
            <a:ext cx="5002446" cy="2174875"/>
          </a:xfrm>
          <a:prstGeom prst="rect">
            <a:avLst/>
          </a:prstGeom>
        </p:spPr>
        <p:txBody>
          <a:bodyPr lIns="0" tIns="0" rIns="0" bIns="0" rtlCol="0" anchor="t">
            <a:spAutoFit/>
          </a:bodyPr>
          <a:lstStyle/>
          <a:p>
            <a:pPr>
              <a:lnSpc>
                <a:spcPts val="3499"/>
              </a:lnSpc>
            </a:pPr>
            <a:r>
              <a:rPr lang="en-US" sz="2499">
                <a:solidFill>
                  <a:srgbClr val="FFFFFF"/>
                </a:solidFill>
                <a:latin typeface="Tahoma"/>
              </a:rPr>
              <a:t>BE COMMITTED</a:t>
            </a:r>
          </a:p>
          <a:p>
            <a:pPr>
              <a:lnSpc>
                <a:spcPts val="3499"/>
              </a:lnSpc>
            </a:pPr>
            <a:r>
              <a:rPr lang="en-US" sz="2499">
                <a:solidFill>
                  <a:srgbClr val="FFFFFF"/>
                </a:solidFill>
                <a:latin typeface="Tahoma"/>
              </a:rPr>
              <a:t>BE COURAGEOUS</a:t>
            </a:r>
          </a:p>
          <a:p>
            <a:pPr>
              <a:lnSpc>
                <a:spcPts val="3499"/>
              </a:lnSpc>
            </a:pPr>
            <a:r>
              <a:rPr lang="en-US" sz="2499">
                <a:solidFill>
                  <a:srgbClr val="FFFFFF"/>
                </a:solidFill>
                <a:latin typeface="Tahoma"/>
              </a:rPr>
              <a:t>BE HONEST</a:t>
            </a:r>
          </a:p>
          <a:p>
            <a:pPr>
              <a:lnSpc>
                <a:spcPts val="3499"/>
              </a:lnSpc>
            </a:pPr>
            <a:r>
              <a:rPr lang="en-US" sz="2499">
                <a:solidFill>
                  <a:srgbClr val="FFFFFF"/>
                </a:solidFill>
                <a:latin typeface="Tahoma"/>
              </a:rPr>
              <a:t>BE DISCIPLINED</a:t>
            </a:r>
          </a:p>
          <a:p>
            <a:pPr>
              <a:lnSpc>
                <a:spcPts val="3499"/>
              </a:lnSpc>
              <a:spcBef>
                <a:spcPct val="0"/>
              </a:spcBef>
            </a:pPr>
            <a:r>
              <a:rPr lang="en-US" sz="2499">
                <a:solidFill>
                  <a:srgbClr val="FFFFFF"/>
                </a:solidFill>
                <a:latin typeface="Tahoma"/>
              </a:rPr>
              <a:t>BE RESILIENT</a:t>
            </a:r>
          </a:p>
        </p:txBody>
      </p:sp>
      <p:sp>
        <p:nvSpPr>
          <p:cNvPr id="23" name="TextBox 23"/>
          <p:cNvSpPr txBox="1"/>
          <p:nvPr/>
        </p:nvSpPr>
        <p:spPr>
          <a:xfrm>
            <a:off x="1356028" y="3898219"/>
            <a:ext cx="6052557" cy="504826"/>
          </a:xfrm>
          <a:prstGeom prst="rect">
            <a:avLst/>
          </a:prstGeom>
        </p:spPr>
        <p:txBody>
          <a:bodyPr lIns="0" tIns="0" rIns="0" bIns="0" rtlCol="0" anchor="t">
            <a:spAutoFit/>
          </a:bodyPr>
          <a:lstStyle/>
          <a:p>
            <a:pPr>
              <a:lnSpc>
                <a:spcPts val="4199"/>
              </a:lnSpc>
              <a:spcBef>
                <a:spcPct val="0"/>
              </a:spcBef>
            </a:pPr>
            <a:r>
              <a:rPr lang="en-US" sz="2999" dirty="0">
                <a:solidFill>
                  <a:srgbClr val="FEFDFE"/>
                </a:solidFill>
                <a:latin typeface="Tahoma Bold"/>
              </a:rPr>
              <a:t>Know and Do What Is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8033236" y="8230"/>
            <a:ext cx="10287000" cy="10270541"/>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83B231"/>
            </a:solidFill>
          </p:spPr>
          <p:txBody>
            <a:bodyPr/>
            <a:lstStyle/>
            <a:p>
              <a:endParaRPr lang="en-US"/>
            </a:p>
          </p:txBody>
        </p:sp>
      </p:grpSp>
      <p:grpSp>
        <p:nvGrpSpPr>
          <p:cNvPr id="4" name="Group 4"/>
          <p:cNvGrpSpPr>
            <a:grpSpLocks noChangeAspect="1"/>
          </p:cNvGrpSpPr>
          <p:nvPr/>
        </p:nvGrpSpPr>
        <p:grpSpPr>
          <a:xfrm>
            <a:off x="8695625" y="494869"/>
            <a:ext cx="5535073" cy="6198175"/>
            <a:chOff x="0" y="0"/>
            <a:chExt cx="6350000" cy="7110730"/>
          </a:xfrm>
        </p:grpSpPr>
        <p:sp>
          <p:nvSpPr>
            <p:cNvPr id="5" name="Freeform 5"/>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3"/>
              <a:stretch>
                <a:fillRect l="-58927" r="-9042"/>
              </a:stretch>
            </a:blipFill>
          </p:spPr>
          <p:txBody>
            <a:bodyPr/>
            <a:lstStyle/>
            <a:p>
              <a:endParaRPr lang="en-US"/>
            </a:p>
          </p:txBody>
        </p:sp>
      </p:grpSp>
      <p:grpSp>
        <p:nvGrpSpPr>
          <p:cNvPr id="6" name="Group 6"/>
          <p:cNvGrpSpPr>
            <a:grpSpLocks noChangeAspect="1"/>
          </p:cNvGrpSpPr>
          <p:nvPr/>
        </p:nvGrpSpPr>
        <p:grpSpPr>
          <a:xfrm>
            <a:off x="11724227" y="3593956"/>
            <a:ext cx="5535073" cy="6198175"/>
            <a:chOff x="0" y="0"/>
            <a:chExt cx="6350000" cy="7110730"/>
          </a:xfrm>
        </p:grpSpPr>
        <p:sp>
          <p:nvSpPr>
            <p:cNvPr id="7" name="Freeform 7"/>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4"/>
              <a:stretch>
                <a:fillRect l="-56533" r="-42541"/>
              </a:stretch>
            </a:blipFill>
          </p:spPr>
          <p:txBody>
            <a:bodyPr/>
            <a:lstStyle/>
            <a:p>
              <a:endParaRPr lang="en-US"/>
            </a:p>
          </p:txBody>
        </p:sp>
      </p:grpSp>
      <p:grpSp>
        <p:nvGrpSpPr>
          <p:cNvPr id="8" name="Group 8"/>
          <p:cNvGrpSpPr/>
          <p:nvPr/>
        </p:nvGrpSpPr>
        <p:grpSpPr>
          <a:xfrm>
            <a:off x="9144000" y="7279692"/>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0" name="Group 10"/>
          <p:cNvGrpSpPr/>
          <p:nvPr/>
        </p:nvGrpSpPr>
        <p:grpSpPr>
          <a:xfrm>
            <a:off x="10116219" y="7279692"/>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2" name="Group 12"/>
          <p:cNvGrpSpPr/>
          <p:nvPr/>
        </p:nvGrpSpPr>
        <p:grpSpPr>
          <a:xfrm>
            <a:off x="11088438" y="7279692"/>
            <a:ext cx="1225086" cy="989135"/>
            <a:chOff x="0" y="0"/>
            <a:chExt cx="6350000" cy="5126990"/>
          </a:xfrm>
        </p:grpSpPr>
        <p:sp>
          <p:nvSpPr>
            <p:cNvPr id="13" name="Freeform 1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4" name="Group 14"/>
          <p:cNvGrpSpPr/>
          <p:nvPr/>
        </p:nvGrpSpPr>
        <p:grpSpPr>
          <a:xfrm rot="-5400000">
            <a:off x="2761484" y="777282"/>
            <a:ext cx="144306" cy="2955218"/>
            <a:chOff x="0" y="0"/>
            <a:chExt cx="2771140" cy="56749529"/>
          </a:xfrm>
        </p:grpSpPr>
        <p:sp>
          <p:nvSpPr>
            <p:cNvPr id="15" name="Freeform 15"/>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D52130">
                <a:alpha val="29804"/>
              </a:srgbClr>
            </a:solidFill>
          </p:spPr>
          <p:txBody>
            <a:bodyPr/>
            <a:lstStyle/>
            <a:p>
              <a:endParaRPr lang="en-US"/>
            </a:p>
          </p:txBody>
        </p:sp>
      </p:grpSp>
      <p:grpSp>
        <p:nvGrpSpPr>
          <p:cNvPr id="16" name="Group 16"/>
          <p:cNvGrpSpPr/>
          <p:nvPr/>
        </p:nvGrpSpPr>
        <p:grpSpPr>
          <a:xfrm rot="-5400000">
            <a:off x="2392082" y="1146684"/>
            <a:ext cx="144306" cy="2216414"/>
            <a:chOff x="0" y="0"/>
            <a:chExt cx="2771140" cy="42562147"/>
          </a:xfrm>
        </p:grpSpPr>
        <p:sp>
          <p:nvSpPr>
            <p:cNvPr id="17" name="Freeform 17"/>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D52130">
                <a:alpha val="60000"/>
              </a:srgbClr>
            </a:solidFill>
          </p:spPr>
          <p:txBody>
            <a:bodyPr/>
            <a:lstStyle/>
            <a:p>
              <a:endParaRPr lang="en-US"/>
            </a:p>
          </p:txBody>
        </p:sp>
      </p:grpSp>
      <p:grpSp>
        <p:nvGrpSpPr>
          <p:cNvPr id="18" name="Group 18"/>
          <p:cNvGrpSpPr/>
          <p:nvPr/>
        </p:nvGrpSpPr>
        <p:grpSpPr>
          <a:xfrm rot="-5400000">
            <a:off x="2022679" y="1516086"/>
            <a:ext cx="144306" cy="1477609"/>
            <a:chOff x="0" y="0"/>
            <a:chExt cx="2771140" cy="28374764"/>
          </a:xfrm>
        </p:grpSpPr>
        <p:sp>
          <p:nvSpPr>
            <p:cNvPr id="19" name="Freeform 19"/>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D52130"/>
            </a:solidFill>
          </p:spPr>
          <p:txBody>
            <a:bodyPr/>
            <a:lstStyle/>
            <a:p>
              <a:endParaRPr lang="en-US"/>
            </a:p>
          </p:txBody>
        </p:sp>
      </p:grpSp>
      <p:sp>
        <p:nvSpPr>
          <p:cNvPr id="20" name="TextBox 20"/>
          <p:cNvSpPr txBox="1"/>
          <p:nvPr/>
        </p:nvSpPr>
        <p:spPr>
          <a:xfrm>
            <a:off x="1356028" y="2466929"/>
            <a:ext cx="7339597" cy="1023998"/>
          </a:xfrm>
          <a:prstGeom prst="rect">
            <a:avLst/>
          </a:prstGeom>
        </p:spPr>
        <p:txBody>
          <a:bodyPr lIns="0" tIns="0" rIns="0" bIns="0" rtlCol="0" anchor="t">
            <a:spAutoFit/>
          </a:bodyPr>
          <a:lstStyle/>
          <a:p>
            <a:pPr>
              <a:lnSpc>
                <a:spcPts val="8539"/>
              </a:lnSpc>
            </a:pPr>
            <a:r>
              <a:rPr lang="en-US" sz="6999" dirty="0">
                <a:solidFill>
                  <a:srgbClr val="191D4A"/>
                </a:solidFill>
                <a:latin typeface="Franklin Gothic Demi Cond" panose="020B0706030402020204" pitchFamily="34" charset="0"/>
              </a:rPr>
              <a:t>RESPECT</a:t>
            </a:r>
          </a:p>
        </p:txBody>
      </p:sp>
      <p:sp>
        <p:nvSpPr>
          <p:cNvPr id="21" name="TextBox 21"/>
          <p:cNvSpPr txBox="1"/>
          <p:nvPr/>
        </p:nvSpPr>
        <p:spPr>
          <a:xfrm>
            <a:off x="1356028" y="5174570"/>
            <a:ext cx="3669798" cy="2174875"/>
          </a:xfrm>
          <a:prstGeom prst="rect">
            <a:avLst/>
          </a:prstGeom>
        </p:spPr>
        <p:txBody>
          <a:bodyPr lIns="0" tIns="0" rIns="0" bIns="0" rtlCol="0" anchor="t">
            <a:spAutoFit/>
          </a:bodyPr>
          <a:lstStyle/>
          <a:p>
            <a:pPr>
              <a:lnSpc>
                <a:spcPts val="3499"/>
              </a:lnSpc>
            </a:pPr>
            <a:r>
              <a:rPr lang="en-US" sz="2499">
                <a:solidFill>
                  <a:srgbClr val="014990"/>
                </a:solidFill>
                <a:latin typeface="Tahoma"/>
              </a:rPr>
              <a:t>BE ACCEPTING</a:t>
            </a:r>
          </a:p>
          <a:p>
            <a:pPr>
              <a:lnSpc>
                <a:spcPts val="3499"/>
              </a:lnSpc>
            </a:pPr>
            <a:r>
              <a:rPr lang="en-US" sz="2499">
                <a:solidFill>
                  <a:srgbClr val="014990"/>
                </a:solidFill>
                <a:latin typeface="Tahoma"/>
              </a:rPr>
              <a:t>BE CONSIDERATE</a:t>
            </a:r>
          </a:p>
          <a:p>
            <a:pPr>
              <a:lnSpc>
                <a:spcPts val="3499"/>
              </a:lnSpc>
            </a:pPr>
            <a:r>
              <a:rPr lang="en-US" sz="2499">
                <a:solidFill>
                  <a:srgbClr val="014990"/>
                </a:solidFill>
                <a:latin typeface="Tahoma"/>
              </a:rPr>
              <a:t>BE ATTENTIVE</a:t>
            </a:r>
          </a:p>
          <a:p>
            <a:pPr>
              <a:lnSpc>
                <a:spcPts val="3499"/>
              </a:lnSpc>
            </a:pPr>
            <a:r>
              <a:rPr lang="en-US" sz="2499">
                <a:solidFill>
                  <a:srgbClr val="014990"/>
                </a:solidFill>
                <a:latin typeface="Tahoma"/>
              </a:rPr>
              <a:t>BE ENCOURAGING</a:t>
            </a:r>
          </a:p>
          <a:p>
            <a:pPr>
              <a:lnSpc>
                <a:spcPts val="3499"/>
              </a:lnSpc>
              <a:spcBef>
                <a:spcPct val="0"/>
              </a:spcBef>
            </a:pPr>
            <a:r>
              <a:rPr lang="en-US" sz="2499">
                <a:solidFill>
                  <a:srgbClr val="014990"/>
                </a:solidFill>
                <a:latin typeface="Tahoma"/>
              </a:rPr>
              <a:t>BE APPRECIATIVE</a:t>
            </a:r>
          </a:p>
        </p:txBody>
      </p:sp>
      <p:sp>
        <p:nvSpPr>
          <p:cNvPr id="22" name="TextBox 22"/>
          <p:cNvSpPr txBox="1"/>
          <p:nvPr/>
        </p:nvSpPr>
        <p:spPr>
          <a:xfrm>
            <a:off x="1356028" y="3898219"/>
            <a:ext cx="6052557" cy="1028701"/>
          </a:xfrm>
          <a:prstGeom prst="rect">
            <a:avLst/>
          </a:prstGeom>
        </p:spPr>
        <p:txBody>
          <a:bodyPr lIns="0" tIns="0" rIns="0" bIns="0" rtlCol="0" anchor="t">
            <a:spAutoFit/>
          </a:bodyPr>
          <a:lstStyle/>
          <a:p>
            <a:pPr>
              <a:lnSpc>
                <a:spcPts val="4199"/>
              </a:lnSpc>
              <a:spcBef>
                <a:spcPct val="0"/>
              </a:spcBef>
            </a:pPr>
            <a:r>
              <a:rPr lang="en-US" sz="2999">
                <a:solidFill>
                  <a:srgbClr val="191D4A"/>
                </a:solidFill>
                <a:latin typeface="Tahoma Bold"/>
              </a:rPr>
              <a:t>Treating Others The Way You Want To Be Treated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52130"/>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8033236" y="8230"/>
            <a:ext cx="10287000" cy="10270541"/>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FFFFF"/>
            </a:solidFill>
          </p:spPr>
          <p:txBody>
            <a:bodyPr/>
            <a:lstStyle/>
            <a:p>
              <a:endParaRPr lang="en-US"/>
            </a:p>
          </p:txBody>
        </p:sp>
      </p:grpSp>
      <p:grpSp>
        <p:nvGrpSpPr>
          <p:cNvPr id="4" name="Group 4"/>
          <p:cNvGrpSpPr>
            <a:grpSpLocks noChangeAspect="1"/>
          </p:cNvGrpSpPr>
          <p:nvPr/>
        </p:nvGrpSpPr>
        <p:grpSpPr>
          <a:xfrm>
            <a:off x="8695625" y="494869"/>
            <a:ext cx="5535073" cy="6198175"/>
            <a:chOff x="0" y="0"/>
            <a:chExt cx="6350000" cy="7110730"/>
          </a:xfrm>
        </p:grpSpPr>
        <p:sp>
          <p:nvSpPr>
            <p:cNvPr id="5" name="Freeform 5"/>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3"/>
              <a:stretch>
                <a:fillRect l="-20925" r="-47085"/>
              </a:stretch>
            </a:blipFill>
          </p:spPr>
          <p:txBody>
            <a:bodyPr/>
            <a:lstStyle/>
            <a:p>
              <a:endParaRPr lang="en-US"/>
            </a:p>
          </p:txBody>
        </p:sp>
      </p:grpSp>
      <p:grpSp>
        <p:nvGrpSpPr>
          <p:cNvPr id="6" name="Group 6"/>
          <p:cNvGrpSpPr>
            <a:grpSpLocks noChangeAspect="1"/>
          </p:cNvGrpSpPr>
          <p:nvPr/>
        </p:nvGrpSpPr>
        <p:grpSpPr>
          <a:xfrm>
            <a:off x="11724227" y="3593956"/>
            <a:ext cx="5535073" cy="6198175"/>
            <a:chOff x="0" y="0"/>
            <a:chExt cx="6350000" cy="7110730"/>
          </a:xfrm>
        </p:grpSpPr>
        <p:sp>
          <p:nvSpPr>
            <p:cNvPr id="7" name="Freeform 7"/>
            <p:cNvSpPr/>
            <p:nvPr/>
          </p:nvSpPr>
          <p:spPr>
            <a:xfrm>
              <a:off x="0" y="0"/>
              <a:ext cx="6350000" cy="7110730"/>
            </a:xfrm>
            <a:custGeom>
              <a:avLst/>
              <a:gdLst/>
              <a:ahLst/>
              <a:cxnLst/>
              <a:rect l="l" t="t" r="r" b="b"/>
              <a:pathLst>
                <a:path w="6350000" h="7110730">
                  <a:moveTo>
                    <a:pt x="6350000" y="4700270"/>
                  </a:moveTo>
                  <a:lnTo>
                    <a:pt x="0" y="7110730"/>
                  </a:lnTo>
                  <a:lnTo>
                    <a:pt x="0" y="2410460"/>
                  </a:lnTo>
                  <a:lnTo>
                    <a:pt x="6350000" y="0"/>
                  </a:lnTo>
                  <a:close/>
                </a:path>
              </a:pathLst>
            </a:custGeom>
            <a:blipFill>
              <a:blip r:embed="rId4"/>
              <a:stretch>
                <a:fillRect l="-32894" r="-66353"/>
              </a:stretch>
            </a:blipFill>
          </p:spPr>
          <p:txBody>
            <a:bodyPr/>
            <a:lstStyle/>
            <a:p>
              <a:endParaRPr lang="en-US"/>
            </a:p>
          </p:txBody>
        </p:sp>
      </p:grpSp>
      <p:grpSp>
        <p:nvGrpSpPr>
          <p:cNvPr id="8" name="Group 8"/>
          <p:cNvGrpSpPr/>
          <p:nvPr/>
        </p:nvGrpSpPr>
        <p:grpSpPr>
          <a:xfrm>
            <a:off x="9144000" y="7279692"/>
            <a:ext cx="1225086" cy="989135"/>
            <a:chOff x="0" y="0"/>
            <a:chExt cx="6350000" cy="5126990"/>
          </a:xfrm>
        </p:grpSpPr>
        <p:sp>
          <p:nvSpPr>
            <p:cNvPr id="9" name="Freeform 9"/>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0" name="Group 10"/>
          <p:cNvGrpSpPr/>
          <p:nvPr/>
        </p:nvGrpSpPr>
        <p:grpSpPr>
          <a:xfrm>
            <a:off x="10116219" y="7279692"/>
            <a:ext cx="1225086" cy="989135"/>
            <a:chOff x="0" y="0"/>
            <a:chExt cx="6350000" cy="5126990"/>
          </a:xfrm>
        </p:grpSpPr>
        <p:sp>
          <p:nvSpPr>
            <p:cNvPr id="11" name="Freeform 11"/>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2" name="Group 12"/>
          <p:cNvGrpSpPr/>
          <p:nvPr/>
        </p:nvGrpSpPr>
        <p:grpSpPr>
          <a:xfrm>
            <a:off x="11088438" y="7279692"/>
            <a:ext cx="1225086" cy="989135"/>
            <a:chOff x="0" y="0"/>
            <a:chExt cx="6350000" cy="5126990"/>
          </a:xfrm>
        </p:grpSpPr>
        <p:sp>
          <p:nvSpPr>
            <p:cNvPr id="13" name="Freeform 13"/>
            <p:cNvSpPr/>
            <p:nvPr/>
          </p:nvSpPr>
          <p:spPr>
            <a:xfrm>
              <a:off x="0" y="0"/>
              <a:ext cx="6350000" cy="5126990"/>
            </a:xfrm>
            <a:custGeom>
              <a:avLst/>
              <a:gdLst/>
              <a:ahLst/>
              <a:cxnLst/>
              <a:rect l="l" t="t" r="r" b="b"/>
              <a:pathLst>
                <a:path w="6350000" h="512699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D52130"/>
            </a:solidFill>
          </p:spPr>
          <p:txBody>
            <a:bodyPr/>
            <a:lstStyle/>
            <a:p>
              <a:endParaRPr lang="en-US"/>
            </a:p>
          </p:txBody>
        </p:sp>
      </p:grpSp>
      <p:grpSp>
        <p:nvGrpSpPr>
          <p:cNvPr id="14" name="Group 14"/>
          <p:cNvGrpSpPr/>
          <p:nvPr/>
        </p:nvGrpSpPr>
        <p:grpSpPr>
          <a:xfrm rot="-5400000">
            <a:off x="2761484" y="777282"/>
            <a:ext cx="144306" cy="2955218"/>
            <a:chOff x="0" y="0"/>
            <a:chExt cx="2771140" cy="56749529"/>
          </a:xfrm>
        </p:grpSpPr>
        <p:sp>
          <p:nvSpPr>
            <p:cNvPr id="15" name="Freeform 15"/>
            <p:cNvSpPr/>
            <p:nvPr/>
          </p:nvSpPr>
          <p:spPr>
            <a:xfrm>
              <a:off x="0" y="0"/>
              <a:ext cx="2771140" cy="56749528"/>
            </a:xfrm>
            <a:custGeom>
              <a:avLst/>
              <a:gdLst/>
              <a:ahLst/>
              <a:cxnLst/>
              <a:rect l="l" t="t" r="r" b="b"/>
              <a:pathLst>
                <a:path w="2771140" h="56749528">
                  <a:moveTo>
                    <a:pt x="0" y="0"/>
                  </a:moveTo>
                  <a:lnTo>
                    <a:pt x="0" y="55846557"/>
                  </a:lnTo>
                  <a:lnTo>
                    <a:pt x="1384300" y="56749528"/>
                  </a:lnTo>
                  <a:lnTo>
                    <a:pt x="2771140" y="55846557"/>
                  </a:lnTo>
                  <a:lnTo>
                    <a:pt x="2771140" y="0"/>
                  </a:lnTo>
                  <a:close/>
                </a:path>
              </a:pathLst>
            </a:custGeom>
            <a:solidFill>
              <a:srgbClr val="D52130">
                <a:alpha val="29804"/>
              </a:srgbClr>
            </a:solidFill>
          </p:spPr>
          <p:txBody>
            <a:bodyPr/>
            <a:lstStyle/>
            <a:p>
              <a:endParaRPr lang="en-US"/>
            </a:p>
          </p:txBody>
        </p:sp>
      </p:grpSp>
      <p:grpSp>
        <p:nvGrpSpPr>
          <p:cNvPr id="16" name="Group 16"/>
          <p:cNvGrpSpPr/>
          <p:nvPr/>
        </p:nvGrpSpPr>
        <p:grpSpPr>
          <a:xfrm rot="-5400000">
            <a:off x="2392082" y="1146684"/>
            <a:ext cx="144306" cy="2216414"/>
            <a:chOff x="0" y="0"/>
            <a:chExt cx="2771140" cy="42562147"/>
          </a:xfrm>
        </p:grpSpPr>
        <p:sp>
          <p:nvSpPr>
            <p:cNvPr id="17" name="Freeform 17"/>
            <p:cNvSpPr/>
            <p:nvPr/>
          </p:nvSpPr>
          <p:spPr>
            <a:xfrm>
              <a:off x="0" y="0"/>
              <a:ext cx="2771140" cy="42562146"/>
            </a:xfrm>
            <a:custGeom>
              <a:avLst/>
              <a:gdLst/>
              <a:ahLst/>
              <a:cxnLst/>
              <a:rect l="l" t="t" r="r" b="b"/>
              <a:pathLst>
                <a:path w="2771140" h="42562146">
                  <a:moveTo>
                    <a:pt x="0" y="0"/>
                  </a:moveTo>
                  <a:lnTo>
                    <a:pt x="0" y="41659178"/>
                  </a:lnTo>
                  <a:lnTo>
                    <a:pt x="1384300" y="42562146"/>
                  </a:lnTo>
                  <a:lnTo>
                    <a:pt x="2771140" y="41659178"/>
                  </a:lnTo>
                  <a:lnTo>
                    <a:pt x="2771140" y="0"/>
                  </a:lnTo>
                  <a:close/>
                </a:path>
              </a:pathLst>
            </a:custGeom>
            <a:solidFill>
              <a:srgbClr val="D52130">
                <a:alpha val="60000"/>
              </a:srgbClr>
            </a:solidFill>
          </p:spPr>
          <p:txBody>
            <a:bodyPr/>
            <a:lstStyle/>
            <a:p>
              <a:endParaRPr lang="en-US"/>
            </a:p>
          </p:txBody>
        </p:sp>
      </p:grpSp>
      <p:grpSp>
        <p:nvGrpSpPr>
          <p:cNvPr id="18" name="Group 18"/>
          <p:cNvGrpSpPr/>
          <p:nvPr/>
        </p:nvGrpSpPr>
        <p:grpSpPr>
          <a:xfrm rot="-5400000">
            <a:off x="2022679" y="1516086"/>
            <a:ext cx="144306" cy="1477609"/>
            <a:chOff x="0" y="0"/>
            <a:chExt cx="2771140" cy="28374764"/>
          </a:xfrm>
        </p:grpSpPr>
        <p:sp>
          <p:nvSpPr>
            <p:cNvPr id="19" name="Freeform 19"/>
            <p:cNvSpPr/>
            <p:nvPr/>
          </p:nvSpPr>
          <p:spPr>
            <a:xfrm>
              <a:off x="0" y="0"/>
              <a:ext cx="2771140" cy="28374764"/>
            </a:xfrm>
            <a:custGeom>
              <a:avLst/>
              <a:gdLst/>
              <a:ahLst/>
              <a:cxnLst/>
              <a:rect l="l" t="t" r="r" b="b"/>
              <a:pathLst>
                <a:path w="2771140" h="28374764">
                  <a:moveTo>
                    <a:pt x="0" y="0"/>
                  </a:moveTo>
                  <a:lnTo>
                    <a:pt x="0" y="27471796"/>
                  </a:lnTo>
                  <a:lnTo>
                    <a:pt x="1384300" y="28374764"/>
                  </a:lnTo>
                  <a:lnTo>
                    <a:pt x="2771140" y="27471796"/>
                  </a:lnTo>
                  <a:lnTo>
                    <a:pt x="2771140" y="0"/>
                  </a:lnTo>
                  <a:close/>
                </a:path>
              </a:pathLst>
            </a:custGeom>
            <a:solidFill>
              <a:srgbClr val="D52130"/>
            </a:solidFill>
          </p:spPr>
          <p:txBody>
            <a:bodyPr/>
            <a:lstStyle/>
            <a:p>
              <a:endParaRPr lang="en-US"/>
            </a:p>
          </p:txBody>
        </p:sp>
      </p:grpSp>
      <p:sp>
        <p:nvSpPr>
          <p:cNvPr id="20" name="Freeform 20"/>
          <p:cNvSpPr/>
          <p:nvPr/>
        </p:nvSpPr>
        <p:spPr>
          <a:xfrm>
            <a:off x="1028700" y="1028700"/>
            <a:ext cx="1704743" cy="804254"/>
          </a:xfrm>
          <a:custGeom>
            <a:avLst/>
            <a:gdLst/>
            <a:ahLst/>
            <a:cxnLst/>
            <a:rect l="l" t="t" r="r" b="b"/>
            <a:pathLst>
              <a:path w="1704743" h="804254">
                <a:moveTo>
                  <a:pt x="0" y="0"/>
                </a:moveTo>
                <a:lnTo>
                  <a:pt x="1704743" y="0"/>
                </a:lnTo>
                <a:lnTo>
                  <a:pt x="1704743" y="804254"/>
                </a:lnTo>
                <a:lnTo>
                  <a:pt x="0" y="804254"/>
                </a:lnTo>
                <a:lnTo>
                  <a:pt x="0" y="0"/>
                </a:lnTo>
                <a:close/>
              </a:path>
            </a:pathLst>
          </a:custGeom>
          <a:blipFill>
            <a:blip r:embed="rId5"/>
            <a:stretch>
              <a:fillRect/>
            </a:stretch>
          </a:blipFill>
        </p:spPr>
        <p:txBody>
          <a:bodyPr/>
          <a:lstStyle/>
          <a:p>
            <a:endParaRPr lang="en-US"/>
          </a:p>
        </p:txBody>
      </p:sp>
      <p:sp>
        <p:nvSpPr>
          <p:cNvPr id="21" name="TextBox 21"/>
          <p:cNvSpPr txBox="1"/>
          <p:nvPr/>
        </p:nvSpPr>
        <p:spPr>
          <a:xfrm>
            <a:off x="1356028" y="2466929"/>
            <a:ext cx="7339597" cy="1023998"/>
          </a:xfrm>
          <a:prstGeom prst="rect">
            <a:avLst/>
          </a:prstGeom>
        </p:spPr>
        <p:txBody>
          <a:bodyPr lIns="0" tIns="0" rIns="0" bIns="0" rtlCol="0" anchor="t">
            <a:spAutoFit/>
          </a:bodyPr>
          <a:lstStyle/>
          <a:p>
            <a:pPr>
              <a:lnSpc>
                <a:spcPts val="8539"/>
              </a:lnSpc>
            </a:pPr>
            <a:r>
              <a:rPr lang="en-US" sz="6999" dirty="0">
                <a:solidFill>
                  <a:srgbClr val="FEFDFE"/>
                </a:solidFill>
                <a:latin typeface="Franklin Gothic Demi Cond" panose="020B0706030402020204" pitchFamily="34" charset="0"/>
              </a:rPr>
              <a:t>RESPONSIBILITY</a:t>
            </a:r>
          </a:p>
        </p:txBody>
      </p:sp>
      <p:sp>
        <p:nvSpPr>
          <p:cNvPr id="22" name="TextBox 22"/>
          <p:cNvSpPr txBox="1"/>
          <p:nvPr/>
        </p:nvSpPr>
        <p:spPr>
          <a:xfrm>
            <a:off x="1356028" y="5231720"/>
            <a:ext cx="6052557" cy="2174875"/>
          </a:xfrm>
          <a:prstGeom prst="rect">
            <a:avLst/>
          </a:prstGeom>
        </p:spPr>
        <p:txBody>
          <a:bodyPr lIns="0" tIns="0" rIns="0" bIns="0" rtlCol="0" anchor="t">
            <a:spAutoFit/>
          </a:bodyPr>
          <a:lstStyle/>
          <a:p>
            <a:pPr>
              <a:lnSpc>
                <a:spcPts val="3499"/>
              </a:lnSpc>
            </a:pPr>
            <a:r>
              <a:rPr lang="en-US" sz="2499">
                <a:solidFill>
                  <a:srgbClr val="FFFFFF"/>
                </a:solidFill>
                <a:latin typeface="Tahoma"/>
              </a:rPr>
              <a:t>BE HELPFUL</a:t>
            </a:r>
          </a:p>
          <a:p>
            <a:pPr>
              <a:lnSpc>
                <a:spcPts val="3499"/>
              </a:lnSpc>
            </a:pPr>
            <a:r>
              <a:rPr lang="en-US" sz="2499">
                <a:solidFill>
                  <a:srgbClr val="FFFFFF"/>
                </a:solidFill>
                <a:latin typeface="Tahoma"/>
              </a:rPr>
              <a:t>BE CONSCIENTIOUS</a:t>
            </a:r>
          </a:p>
          <a:p>
            <a:pPr>
              <a:lnSpc>
                <a:spcPts val="3499"/>
              </a:lnSpc>
            </a:pPr>
            <a:r>
              <a:rPr lang="en-US" sz="2499">
                <a:solidFill>
                  <a:srgbClr val="FFFFFF"/>
                </a:solidFill>
                <a:latin typeface="Tahoma"/>
              </a:rPr>
              <a:t>BE ACCOUNTABLE</a:t>
            </a:r>
          </a:p>
          <a:p>
            <a:pPr>
              <a:lnSpc>
                <a:spcPts val="3499"/>
              </a:lnSpc>
            </a:pPr>
            <a:r>
              <a:rPr lang="en-US" sz="2499">
                <a:solidFill>
                  <a:srgbClr val="FFFFFF"/>
                </a:solidFill>
                <a:latin typeface="Tahoma"/>
              </a:rPr>
              <a:t>BE PERSEVERING</a:t>
            </a:r>
          </a:p>
          <a:p>
            <a:pPr>
              <a:lnSpc>
                <a:spcPts val="3499"/>
              </a:lnSpc>
              <a:spcBef>
                <a:spcPct val="0"/>
              </a:spcBef>
            </a:pPr>
            <a:r>
              <a:rPr lang="en-US" sz="2499">
                <a:solidFill>
                  <a:srgbClr val="FFFFFF"/>
                </a:solidFill>
                <a:latin typeface="Tahoma"/>
              </a:rPr>
              <a:t>BE RELIABLE</a:t>
            </a:r>
          </a:p>
        </p:txBody>
      </p:sp>
      <p:sp>
        <p:nvSpPr>
          <p:cNvPr id="23" name="TextBox 23"/>
          <p:cNvSpPr txBox="1"/>
          <p:nvPr/>
        </p:nvSpPr>
        <p:spPr>
          <a:xfrm>
            <a:off x="1356028" y="3898219"/>
            <a:ext cx="6052557" cy="1028701"/>
          </a:xfrm>
          <a:prstGeom prst="rect">
            <a:avLst/>
          </a:prstGeom>
        </p:spPr>
        <p:txBody>
          <a:bodyPr lIns="0" tIns="0" rIns="0" bIns="0" rtlCol="0" anchor="t">
            <a:spAutoFit/>
          </a:bodyPr>
          <a:lstStyle/>
          <a:p>
            <a:pPr>
              <a:lnSpc>
                <a:spcPts val="4199"/>
              </a:lnSpc>
              <a:spcBef>
                <a:spcPct val="0"/>
              </a:spcBef>
            </a:pPr>
            <a:r>
              <a:rPr lang="en-US" sz="2999">
                <a:solidFill>
                  <a:srgbClr val="FEFDFE"/>
                </a:solidFill>
                <a:latin typeface="Tahoma Bold"/>
              </a:rPr>
              <a:t>Embrace Opportunities to Contribute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1512</Words>
  <Application>Microsoft Office PowerPoint</Application>
  <PresentationFormat>Custom</PresentationFormat>
  <Paragraphs>156</Paragraphs>
  <Slides>19</Slides>
  <Notes>13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Franklin Gothic Demi Cond</vt:lpstr>
      <vt:lpstr>Tahoma Bold</vt:lpstr>
      <vt:lpstr>Open Sans Bold</vt:lpstr>
      <vt:lpstr>Tahoma</vt:lpstr>
      <vt:lpstr>Calibri</vt:lpstr>
      <vt:lpstr>Arial</vt:lpstr>
      <vt:lpstr>ITC Franklin Gothic LT Condensed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CoC Orientation Slideshow</dc:title>
  <cp:lastModifiedBy>Sara Eckinger</cp:lastModifiedBy>
  <cp:revision>9</cp:revision>
  <dcterms:created xsi:type="dcterms:W3CDTF">2006-08-16T00:00:00Z</dcterms:created>
  <dcterms:modified xsi:type="dcterms:W3CDTF">2024-07-30T14:30:15Z</dcterms:modified>
  <dc:identifier>DAFnH0t6hAU</dc:identifier>
</cp:coreProperties>
</file>